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Thorley" initials="KT" lastIdx="5" clrIdx="0">
    <p:extLst>
      <p:ext uri="{19B8F6BF-5375-455C-9EA6-DF929625EA0E}">
        <p15:presenceInfo xmlns:p15="http://schemas.microsoft.com/office/powerpoint/2012/main" userId="S::Katie.Thorley@phe.gov.uk::824b02b0-d0ce-4db7-acc5-5fc64284b99f" providerId="AD"/>
      </p:ext>
    </p:extLst>
  </p:cmAuthor>
  <p:cmAuthor id="2" name="Hannah Charles" initials="HC" lastIdx="4" clrIdx="1">
    <p:extLst>
      <p:ext uri="{19B8F6BF-5375-455C-9EA6-DF929625EA0E}">
        <p15:presenceInfo xmlns:p15="http://schemas.microsoft.com/office/powerpoint/2012/main" userId="S::Hannah.Charles@phe.gov.uk::8a99eec7-59d0-4500-8d75-957c5f4a1d8e" providerId="AD"/>
      </p:ext>
    </p:extLst>
  </p:cmAuthor>
  <p:cmAuthor id="3" name="Katy Sinka" initials="KS" lastIdx="5" clrIdx="2">
    <p:extLst>
      <p:ext uri="{19B8F6BF-5375-455C-9EA6-DF929625EA0E}">
        <p15:presenceInfo xmlns:p15="http://schemas.microsoft.com/office/powerpoint/2012/main" userId="S::Katy.Sinka@phe.gov.uk::4a75be55-8d33-48ab-9a62-c9b6a39da53d" providerId="AD"/>
      </p:ext>
    </p:extLst>
  </p:cmAuthor>
  <p:cmAuthor id="4" name="Claire Jenkins" initials="CJ" lastIdx="7" clrIdx="3">
    <p:extLst>
      <p:ext uri="{19B8F6BF-5375-455C-9EA6-DF929625EA0E}">
        <p15:presenceInfo xmlns:p15="http://schemas.microsoft.com/office/powerpoint/2012/main" userId="S::Claire.Jenkins@phe.gov.uk::9d2a5740-658a-470c-b597-8639f72e12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C91"/>
    <a:srgbClr val="003B5C"/>
    <a:srgbClr val="8A1B61"/>
    <a:srgbClr val="D5CB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0" d="100"/>
          <a:sy n="50" d="100"/>
        </p:scale>
        <p:origin x="-30" y="-85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FILECOL18\Project%20HIV&amp;STI%20DataStore\STI%20Surveillance\RESTI\Enteric%20infections\Shigella\09_Publications\Epidemiology%20of%20XDR%20Shigella\output_file_v3.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ILECOL18\Project%20HIV&amp;STI%20DataStore\STI%20Surveillance\RESTI\Enteric%20infections\Shigella\09_Publications\Epidemiology%20of%20XDR%20Shigella\output_file_v3.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ILECOL18\Project%20HIV&amp;STI%20DataStore\STI%20Surveillance\RESTI\Enteric%20infections\Shigella\09_Publications\Epidemiology%20of%20XDR%20Shigella\output_file_v3.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03825450101882"/>
          <c:y val="3.0603887599362008E-2"/>
          <c:w val="0.86631167787433316"/>
          <c:h val="0.76469969872617793"/>
        </c:manualLayout>
      </c:layout>
      <c:barChart>
        <c:barDir val="col"/>
        <c:grouping val="stacked"/>
        <c:varyColors val="0"/>
        <c:ser>
          <c:idx val="0"/>
          <c:order val="0"/>
          <c:tx>
            <c:v>Adults</c:v>
          </c:tx>
          <c:spPr>
            <a:solidFill>
              <a:schemeClr val="accent3">
                <a:lumMod val="60000"/>
                <a:lumOff val="40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XDR!$B$2:$B$29</c:f>
              <c:numCache>
                <c:formatCode>General</c:formatCode>
                <c:ptCount val="28"/>
                <c:pt idx="0">
                  <c:v>9</c:v>
                </c:pt>
                <c:pt idx="1">
                  <c:v>31</c:v>
                </c:pt>
                <c:pt idx="2">
                  <c:v>52</c:v>
                </c:pt>
                <c:pt idx="3">
                  <c:v>45</c:v>
                </c:pt>
                <c:pt idx="4">
                  <c:v>36</c:v>
                </c:pt>
                <c:pt idx="5">
                  <c:v>102</c:v>
                </c:pt>
                <c:pt idx="6">
                  <c:v>95</c:v>
                </c:pt>
                <c:pt idx="7">
                  <c:v>96</c:v>
                </c:pt>
                <c:pt idx="8">
                  <c:v>72</c:v>
                </c:pt>
                <c:pt idx="9">
                  <c:v>71</c:v>
                </c:pt>
                <c:pt idx="10">
                  <c:v>78</c:v>
                </c:pt>
                <c:pt idx="11">
                  <c:v>65</c:v>
                </c:pt>
                <c:pt idx="12">
                  <c:v>55</c:v>
                </c:pt>
                <c:pt idx="13">
                  <c:v>10</c:v>
                </c:pt>
                <c:pt idx="14">
                  <c:v>6</c:v>
                </c:pt>
                <c:pt idx="15">
                  <c:v>12</c:v>
                </c:pt>
                <c:pt idx="16">
                  <c:v>9</c:v>
                </c:pt>
                <c:pt idx="17">
                  <c:v>5</c:v>
                </c:pt>
                <c:pt idx="18">
                  <c:v>10</c:v>
                </c:pt>
                <c:pt idx="19">
                  <c:v>75</c:v>
                </c:pt>
                <c:pt idx="20">
                  <c:v>70</c:v>
                </c:pt>
                <c:pt idx="21">
                  <c:v>76</c:v>
                </c:pt>
                <c:pt idx="22">
                  <c:v>86</c:v>
                </c:pt>
                <c:pt idx="23">
                  <c:v>97</c:v>
                </c:pt>
                <c:pt idx="24">
                  <c:v>83</c:v>
                </c:pt>
                <c:pt idx="25">
                  <c:v>92</c:v>
                </c:pt>
                <c:pt idx="26">
                  <c:v>114</c:v>
                </c:pt>
                <c:pt idx="27">
                  <c:v>148</c:v>
                </c:pt>
              </c:numCache>
            </c:numRef>
          </c:val>
          <c:extLst>
            <c:ext xmlns:c16="http://schemas.microsoft.com/office/drawing/2014/chart" uri="{C3380CC4-5D6E-409C-BE32-E72D297353CC}">
              <c16:uniqueId val="{00000000-5778-4A3D-A449-CDDA606243AA}"/>
            </c:ext>
          </c:extLst>
        </c:ser>
        <c:ser>
          <c:idx val="1"/>
          <c:order val="1"/>
          <c:tx>
            <c:v>Children</c:v>
          </c:tx>
          <c:spPr>
            <a:solidFill>
              <a:schemeClr val="accent3">
                <a:lumMod val="50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XDR!$C$2:$C$29</c:f>
              <c:numCache>
                <c:formatCode>General</c:formatCode>
                <c:ptCount val="28"/>
                <c:pt idx="0">
                  <c:v>2</c:v>
                </c:pt>
                <c:pt idx="1">
                  <c:v>10</c:v>
                </c:pt>
                <c:pt idx="2">
                  <c:v>9</c:v>
                </c:pt>
                <c:pt idx="3">
                  <c:v>7</c:v>
                </c:pt>
                <c:pt idx="4">
                  <c:v>5</c:v>
                </c:pt>
                <c:pt idx="5">
                  <c:v>18</c:v>
                </c:pt>
                <c:pt idx="6">
                  <c:v>18</c:v>
                </c:pt>
                <c:pt idx="7">
                  <c:v>8</c:v>
                </c:pt>
                <c:pt idx="8">
                  <c:v>6</c:v>
                </c:pt>
                <c:pt idx="9">
                  <c:v>18</c:v>
                </c:pt>
                <c:pt idx="10">
                  <c:v>16</c:v>
                </c:pt>
                <c:pt idx="11">
                  <c:v>12</c:v>
                </c:pt>
                <c:pt idx="12">
                  <c:v>10</c:v>
                </c:pt>
                <c:pt idx="13">
                  <c:v>1</c:v>
                </c:pt>
                <c:pt idx="14">
                  <c:v>0</c:v>
                </c:pt>
                <c:pt idx="15">
                  <c:v>4</c:v>
                </c:pt>
                <c:pt idx="16">
                  <c:v>5</c:v>
                </c:pt>
                <c:pt idx="17">
                  <c:v>3</c:v>
                </c:pt>
                <c:pt idx="18">
                  <c:v>2</c:v>
                </c:pt>
                <c:pt idx="19">
                  <c:v>7</c:v>
                </c:pt>
                <c:pt idx="20">
                  <c:v>9</c:v>
                </c:pt>
                <c:pt idx="21">
                  <c:v>8</c:v>
                </c:pt>
                <c:pt idx="22">
                  <c:v>19</c:v>
                </c:pt>
                <c:pt idx="23">
                  <c:v>29</c:v>
                </c:pt>
                <c:pt idx="24">
                  <c:v>25</c:v>
                </c:pt>
                <c:pt idx="25">
                  <c:v>38</c:v>
                </c:pt>
                <c:pt idx="26">
                  <c:v>25</c:v>
                </c:pt>
                <c:pt idx="27">
                  <c:v>24</c:v>
                </c:pt>
              </c:numCache>
            </c:numRef>
          </c:val>
          <c:extLst>
            <c:ext xmlns:c16="http://schemas.microsoft.com/office/drawing/2014/chart" uri="{C3380CC4-5D6E-409C-BE32-E72D297353CC}">
              <c16:uniqueId val="{00000001-5778-4A3D-A449-CDDA606243AA}"/>
            </c:ext>
          </c:extLst>
        </c:ser>
        <c:dLbls>
          <c:showLegendKey val="0"/>
          <c:showVal val="0"/>
          <c:showCatName val="0"/>
          <c:showSerName val="0"/>
          <c:showPercent val="0"/>
          <c:showBubbleSize val="0"/>
        </c:dLbls>
        <c:gapWidth val="50"/>
        <c:overlap val="100"/>
        <c:axId val="662854040"/>
        <c:axId val="662854368"/>
      </c:barChart>
      <c:catAx>
        <c:axId val="662854040"/>
        <c:scaling>
          <c:orientation val="minMax"/>
        </c:scaling>
        <c:delete val="0"/>
        <c:axPos val="b"/>
        <c:numFmt formatCode="General" sourceLinked="1"/>
        <c:majorTickMark val="none"/>
        <c:minorTickMark val="none"/>
        <c:tickLblPos val="nextTo"/>
        <c:spPr>
          <a:noFill/>
          <a:ln w="317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368"/>
        <c:crosses val="autoZero"/>
        <c:auto val="1"/>
        <c:lblAlgn val="ctr"/>
        <c:lblOffset val="100"/>
        <c:noMultiLvlLbl val="0"/>
      </c:catAx>
      <c:valAx>
        <c:axId val="662854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2400"/>
                  <a:t>Number of XDR diagnoses</a:t>
                </a:r>
              </a:p>
            </c:rich>
          </c:tx>
          <c:layout>
            <c:manualLayout>
              <c:xMode val="edge"/>
              <c:yMode val="edge"/>
              <c:x val="5.6909336816901718E-3"/>
              <c:y val="0.14955682058862937"/>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040"/>
        <c:crosses val="autoZero"/>
        <c:crossBetween val="between"/>
      </c:valAx>
      <c:spPr>
        <a:noFill/>
        <a:ln>
          <a:noFill/>
        </a:ln>
        <a:effectLst/>
      </c:spPr>
    </c:plotArea>
    <c:legend>
      <c:legendPos val="b"/>
      <c:layout>
        <c:manualLayout>
          <c:xMode val="edge"/>
          <c:yMode val="edge"/>
          <c:x val="0.32698301312309141"/>
          <c:y val="0.92415299696132736"/>
          <c:w val="0.32145555986672597"/>
          <c:h val="6.4956914071132257E-2"/>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v>Males</c:v>
          </c:tx>
          <c:spPr>
            <a:solidFill>
              <a:schemeClr val="accent6">
                <a:lumMod val="60000"/>
                <a:lumOff val="40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XDR!$D$2:$D$29</c:f>
              <c:numCache>
                <c:formatCode>General</c:formatCode>
                <c:ptCount val="28"/>
                <c:pt idx="0">
                  <c:v>5</c:v>
                </c:pt>
                <c:pt idx="1">
                  <c:v>28</c:v>
                </c:pt>
                <c:pt idx="2">
                  <c:v>44</c:v>
                </c:pt>
                <c:pt idx="3">
                  <c:v>40</c:v>
                </c:pt>
                <c:pt idx="4">
                  <c:v>34</c:v>
                </c:pt>
                <c:pt idx="5">
                  <c:v>85</c:v>
                </c:pt>
                <c:pt idx="6">
                  <c:v>78</c:v>
                </c:pt>
                <c:pt idx="7">
                  <c:v>83</c:v>
                </c:pt>
                <c:pt idx="8">
                  <c:v>60</c:v>
                </c:pt>
                <c:pt idx="9">
                  <c:v>62</c:v>
                </c:pt>
                <c:pt idx="10">
                  <c:v>60</c:v>
                </c:pt>
                <c:pt idx="11">
                  <c:v>55</c:v>
                </c:pt>
                <c:pt idx="12">
                  <c:v>47</c:v>
                </c:pt>
                <c:pt idx="13">
                  <c:v>9</c:v>
                </c:pt>
                <c:pt idx="14">
                  <c:v>4</c:v>
                </c:pt>
                <c:pt idx="15">
                  <c:v>9</c:v>
                </c:pt>
                <c:pt idx="16">
                  <c:v>7</c:v>
                </c:pt>
                <c:pt idx="17">
                  <c:v>4</c:v>
                </c:pt>
                <c:pt idx="18">
                  <c:v>8</c:v>
                </c:pt>
                <c:pt idx="19">
                  <c:v>54</c:v>
                </c:pt>
                <c:pt idx="20">
                  <c:v>73</c:v>
                </c:pt>
                <c:pt idx="21">
                  <c:v>62</c:v>
                </c:pt>
                <c:pt idx="22">
                  <c:v>57</c:v>
                </c:pt>
                <c:pt idx="23">
                  <c:v>75</c:v>
                </c:pt>
                <c:pt idx="24">
                  <c:v>79</c:v>
                </c:pt>
                <c:pt idx="25">
                  <c:v>90</c:v>
                </c:pt>
                <c:pt idx="26">
                  <c:v>88</c:v>
                </c:pt>
                <c:pt idx="27">
                  <c:v>127</c:v>
                </c:pt>
              </c:numCache>
            </c:numRef>
          </c:val>
          <c:extLst>
            <c:ext xmlns:c16="http://schemas.microsoft.com/office/drawing/2014/chart" uri="{C3380CC4-5D6E-409C-BE32-E72D297353CC}">
              <c16:uniqueId val="{00000000-CF8B-4D0A-8A1C-CDF9F6A0C5CB}"/>
            </c:ext>
          </c:extLst>
        </c:ser>
        <c:ser>
          <c:idx val="1"/>
          <c:order val="1"/>
          <c:tx>
            <c:v>Females</c:v>
          </c:tx>
          <c:spPr>
            <a:solidFill>
              <a:schemeClr val="accent6">
                <a:lumMod val="75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XDR!$E$2:$E$29</c:f>
              <c:numCache>
                <c:formatCode>General</c:formatCode>
                <c:ptCount val="28"/>
                <c:pt idx="0">
                  <c:v>4</c:v>
                </c:pt>
                <c:pt idx="1">
                  <c:v>13</c:v>
                </c:pt>
                <c:pt idx="2">
                  <c:v>17</c:v>
                </c:pt>
                <c:pt idx="3">
                  <c:v>12</c:v>
                </c:pt>
                <c:pt idx="4">
                  <c:v>7</c:v>
                </c:pt>
                <c:pt idx="5">
                  <c:v>35</c:v>
                </c:pt>
                <c:pt idx="6">
                  <c:v>34</c:v>
                </c:pt>
                <c:pt idx="7">
                  <c:v>20</c:v>
                </c:pt>
                <c:pt idx="8">
                  <c:v>16</c:v>
                </c:pt>
                <c:pt idx="9">
                  <c:v>27</c:v>
                </c:pt>
                <c:pt idx="10">
                  <c:v>34</c:v>
                </c:pt>
                <c:pt idx="11">
                  <c:v>22</c:v>
                </c:pt>
                <c:pt idx="12">
                  <c:v>18</c:v>
                </c:pt>
                <c:pt idx="13">
                  <c:v>2</c:v>
                </c:pt>
                <c:pt idx="14">
                  <c:v>2</c:v>
                </c:pt>
                <c:pt idx="15">
                  <c:v>7</c:v>
                </c:pt>
                <c:pt idx="16">
                  <c:v>7</c:v>
                </c:pt>
                <c:pt idx="17">
                  <c:v>4</c:v>
                </c:pt>
                <c:pt idx="18">
                  <c:v>4</c:v>
                </c:pt>
                <c:pt idx="19">
                  <c:v>28</c:v>
                </c:pt>
                <c:pt idx="20">
                  <c:v>5</c:v>
                </c:pt>
                <c:pt idx="21">
                  <c:v>21</c:v>
                </c:pt>
                <c:pt idx="22">
                  <c:v>47</c:v>
                </c:pt>
                <c:pt idx="23">
                  <c:v>51</c:v>
                </c:pt>
                <c:pt idx="24">
                  <c:v>28</c:v>
                </c:pt>
                <c:pt idx="25">
                  <c:v>40</c:v>
                </c:pt>
                <c:pt idx="26">
                  <c:v>48</c:v>
                </c:pt>
                <c:pt idx="27">
                  <c:v>45</c:v>
                </c:pt>
              </c:numCache>
            </c:numRef>
          </c:val>
          <c:extLst>
            <c:ext xmlns:c16="http://schemas.microsoft.com/office/drawing/2014/chart" uri="{C3380CC4-5D6E-409C-BE32-E72D297353CC}">
              <c16:uniqueId val="{00000001-CF8B-4D0A-8A1C-CDF9F6A0C5CB}"/>
            </c:ext>
          </c:extLst>
        </c:ser>
        <c:dLbls>
          <c:showLegendKey val="0"/>
          <c:showVal val="0"/>
          <c:showCatName val="0"/>
          <c:showSerName val="0"/>
          <c:showPercent val="0"/>
          <c:showBubbleSize val="0"/>
        </c:dLbls>
        <c:gapWidth val="50"/>
        <c:overlap val="100"/>
        <c:axId val="662854040"/>
        <c:axId val="662854368"/>
      </c:barChart>
      <c:catAx>
        <c:axId val="662854040"/>
        <c:scaling>
          <c:orientation val="minMax"/>
        </c:scaling>
        <c:delete val="0"/>
        <c:axPos val="b"/>
        <c:numFmt formatCode="General" sourceLinked="1"/>
        <c:majorTickMark val="none"/>
        <c:minorTickMark val="none"/>
        <c:tickLblPos val="nextTo"/>
        <c:spPr>
          <a:noFill/>
          <a:ln w="317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368"/>
        <c:crosses val="autoZero"/>
        <c:auto val="1"/>
        <c:lblAlgn val="ctr"/>
        <c:lblOffset val="100"/>
        <c:noMultiLvlLbl val="0"/>
      </c:catAx>
      <c:valAx>
        <c:axId val="662854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2400"/>
                  <a:t>Number of XDR diagnoses</a:t>
                </a:r>
              </a:p>
            </c:rich>
          </c:tx>
          <c:layout>
            <c:manualLayout>
              <c:xMode val="edge"/>
              <c:yMode val="edge"/>
              <c:x val="1.4227334204225429E-3"/>
              <c:y val="0.1715147978612584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040"/>
        <c:crosses val="autoZero"/>
        <c:crossBetween val="between"/>
      </c:valAx>
      <c:spPr>
        <a:noFill/>
        <a:ln>
          <a:noFill/>
        </a:ln>
        <a:effectLst/>
      </c:spPr>
    </c:plotArea>
    <c:legend>
      <c:legendPos val="b"/>
      <c:layout>
        <c:manualLayout>
          <c:xMode val="edge"/>
          <c:yMode val="edge"/>
          <c:x val="0.36116278322057332"/>
          <c:y val="0.92854459241585297"/>
          <c:w val="0.34881110457998055"/>
          <c:h val="7.1455407584147035E-2"/>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26460241761267"/>
          <c:y val="3.0075262479608251E-2"/>
          <c:w val="0.87267506274311191"/>
          <c:h val="0.78769191759272061"/>
        </c:manualLayout>
      </c:layout>
      <c:barChart>
        <c:barDir val="col"/>
        <c:grouping val="stacked"/>
        <c:varyColors val="0"/>
        <c:ser>
          <c:idx val="0"/>
          <c:order val="0"/>
          <c:tx>
            <c:v>Travel</c:v>
          </c:tx>
          <c:spPr>
            <a:solidFill>
              <a:schemeClr val="accent1">
                <a:lumMod val="60000"/>
                <a:lumOff val="40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XDR!$F$2:$F$29</c:f>
              <c:numCache>
                <c:formatCode>General</c:formatCode>
                <c:ptCount val="28"/>
                <c:pt idx="0">
                  <c:v>3</c:v>
                </c:pt>
                <c:pt idx="1">
                  <c:v>10</c:v>
                </c:pt>
                <c:pt idx="2">
                  <c:v>13</c:v>
                </c:pt>
                <c:pt idx="3">
                  <c:v>6</c:v>
                </c:pt>
                <c:pt idx="4">
                  <c:v>5</c:v>
                </c:pt>
                <c:pt idx="5">
                  <c:v>24</c:v>
                </c:pt>
                <c:pt idx="6">
                  <c:v>26</c:v>
                </c:pt>
                <c:pt idx="7">
                  <c:v>26</c:v>
                </c:pt>
                <c:pt idx="8">
                  <c:v>9</c:v>
                </c:pt>
                <c:pt idx="9">
                  <c:v>32</c:v>
                </c:pt>
                <c:pt idx="10">
                  <c:v>34</c:v>
                </c:pt>
                <c:pt idx="11">
                  <c:v>22</c:v>
                </c:pt>
                <c:pt idx="12">
                  <c:v>18</c:v>
                </c:pt>
                <c:pt idx="13">
                  <c:v>1</c:v>
                </c:pt>
                <c:pt idx="14">
                  <c:v>2</c:v>
                </c:pt>
                <c:pt idx="15">
                  <c:v>3</c:v>
                </c:pt>
                <c:pt idx="16">
                  <c:v>2</c:v>
                </c:pt>
                <c:pt idx="17">
                  <c:v>2</c:v>
                </c:pt>
                <c:pt idx="18">
                  <c:v>3</c:v>
                </c:pt>
                <c:pt idx="19">
                  <c:v>18</c:v>
                </c:pt>
                <c:pt idx="20">
                  <c:v>11</c:v>
                </c:pt>
                <c:pt idx="21">
                  <c:v>15</c:v>
                </c:pt>
                <c:pt idx="22">
                  <c:v>39</c:v>
                </c:pt>
                <c:pt idx="23">
                  <c:v>43</c:v>
                </c:pt>
                <c:pt idx="24">
                  <c:v>27</c:v>
                </c:pt>
                <c:pt idx="25">
                  <c:v>30</c:v>
                </c:pt>
                <c:pt idx="26">
                  <c:v>32</c:v>
                </c:pt>
                <c:pt idx="27">
                  <c:v>41</c:v>
                </c:pt>
              </c:numCache>
            </c:numRef>
          </c:val>
          <c:extLst>
            <c:ext xmlns:c16="http://schemas.microsoft.com/office/drawing/2014/chart" uri="{C3380CC4-5D6E-409C-BE32-E72D297353CC}">
              <c16:uniqueId val="{00000000-80BD-4FE1-9CB0-3AD2C888219D}"/>
            </c:ext>
          </c:extLst>
        </c:ser>
        <c:ser>
          <c:idx val="1"/>
          <c:order val="1"/>
          <c:tx>
            <c:v>No/Unknown Travel</c:v>
          </c:tx>
          <c:spPr>
            <a:solidFill>
              <a:schemeClr val="accent1">
                <a:lumMod val="75000"/>
              </a:schemeClr>
            </a:solidFill>
            <a:ln w="6350">
              <a:solidFill>
                <a:schemeClr val="tx1"/>
              </a:solidFill>
            </a:ln>
            <a:effectLst/>
          </c:spPr>
          <c:invertIfNegative val="0"/>
          <c:cat>
            <c:multiLvlStrRef>
              <c:f>XDR!$I$2:$J$29</c:f>
              <c:multiLvlStrCache>
                <c:ptCount val="28"/>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pt idx="23">
                    <c:v>Q4</c:v>
                  </c:pt>
                  <c:pt idx="24">
                    <c:v>Q1</c:v>
                  </c:pt>
                  <c:pt idx="25">
                    <c:v>Q2</c:v>
                  </c:pt>
                  <c:pt idx="26">
                    <c:v>Q3</c:v>
                  </c:pt>
                  <c:pt idx="27">
                    <c:v>Q4</c:v>
                  </c:pt>
                </c:lvl>
                <c:lvl>
                  <c:pt idx="0">
                    <c:v>2017</c:v>
                  </c:pt>
                  <c:pt idx="4">
                    <c:v>2018</c:v>
                  </c:pt>
                  <c:pt idx="8">
                    <c:v>2019</c:v>
                  </c:pt>
                  <c:pt idx="12">
                    <c:v>2020</c:v>
                  </c:pt>
                  <c:pt idx="16">
                    <c:v>2021</c:v>
                  </c:pt>
                  <c:pt idx="20">
                    <c:v>2022</c:v>
                  </c:pt>
                  <c:pt idx="24">
                    <c:v>2023</c:v>
                  </c:pt>
                </c:lvl>
              </c:multiLvlStrCache>
            </c:multiLvlStrRef>
          </c:cat>
          <c:val>
            <c:numRef>
              <c:f>XDR!$G$2:$G$29</c:f>
              <c:numCache>
                <c:formatCode>General</c:formatCode>
                <c:ptCount val="28"/>
                <c:pt idx="0">
                  <c:v>8</c:v>
                </c:pt>
                <c:pt idx="1">
                  <c:v>31</c:v>
                </c:pt>
                <c:pt idx="2">
                  <c:v>48</c:v>
                </c:pt>
                <c:pt idx="3">
                  <c:v>46</c:v>
                </c:pt>
                <c:pt idx="4">
                  <c:v>36</c:v>
                </c:pt>
                <c:pt idx="5">
                  <c:v>96</c:v>
                </c:pt>
                <c:pt idx="6">
                  <c:v>87</c:v>
                </c:pt>
                <c:pt idx="7">
                  <c:v>78</c:v>
                </c:pt>
                <c:pt idx="8">
                  <c:v>69</c:v>
                </c:pt>
                <c:pt idx="9">
                  <c:v>57</c:v>
                </c:pt>
                <c:pt idx="10">
                  <c:v>60</c:v>
                </c:pt>
                <c:pt idx="11">
                  <c:v>55</c:v>
                </c:pt>
                <c:pt idx="12">
                  <c:v>47</c:v>
                </c:pt>
                <c:pt idx="13">
                  <c:v>10</c:v>
                </c:pt>
                <c:pt idx="14">
                  <c:v>4</c:v>
                </c:pt>
                <c:pt idx="15">
                  <c:v>13</c:v>
                </c:pt>
                <c:pt idx="16">
                  <c:v>12</c:v>
                </c:pt>
                <c:pt idx="17">
                  <c:v>6</c:v>
                </c:pt>
                <c:pt idx="18">
                  <c:v>9</c:v>
                </c:pt>
                <c:pt idx="19">
                  <c:v>64</c:v>
                </c:pt>
                <c:pt idx="20">
                  <c:v>68</c:v>
                </c:pt>
                <c:pt idx="21">
                  <c:v>69</c:v>
                </c:pt>
                <c:pt idx="22">
                  <c:v>66</c:v>
                </c:pt>
                <c:pt idx="23">
                  <c:v>83</c:v>
                </c:pt>
                <c:pt idx="24">
                  <c:v>81</c:v>
                </c:pt>
                <c:pt idx="25">
                  <c:v>100</c:v>
                </c:pt>
                <c:pt idx="26">
                  <c:v>107</c:v>
                </c:pt>
                <c:pt idx="27">
                  <c:v>131</c:v>
                </c:pt>
              </c:numCache>
            </c:numRef>
          </c:val>
          <c:extLst>
            <c:ext xmlns:c16="http://schemas.microsoft.com/office/drawing/2014/chart" uri="{C3380CC4-5D6E-409C-BE32-E72D297353CC}">
              <c16:uniqueId val="{00000001-80BD-4FE1-9CB0-3AD2C888219D}"/>
            </c:ext>
          </c:extLst>
        </c:ser>
        <c:dLbls>
          <c:showLegendKey val="0"/>
          <c:showVal val="0"/>
          <c:showCatName val="0"/>
          <c:showSerName val="0"/>
          <c:showPercent val="0"/>
          <c:showBubbleSize val="0"/>
        </c:dLbls>
        <c:gapWidth val="50"/>
        <c:overlap val="100"/>
        <c:axId val="662854040"/>
        <c:axId val="662854368"/>
      </c:barChart>
      <c:catAx>
        <c:axId val="662854040"/>
        <c:scaling>
          <c:orientation val="minMax"/>
        </c:scaling>
        <c:delete val="0"/>
        <c:axPos val="b"/>
        <c:numFmt formatCode="General" sourceLinked="1"/>
        <c:majorTickMark val="none"/>
        <c:minorTickMark val="none"/>
        <c:tickLblPos val="nextTo"/>
        <c:spPr>
          <a:noFill/>
          <a:ln w="317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368"/>
        <c:crosses val="autoZero"/>
        <c:auto val="1"/>
        <c:lblAlgn val="ctr"/>
        <c:lblOffset val="100"/>
        <c:noMultiLvlLbl val="0"/>
      </c:catAx>
      <c:valAx>
        <c:axId val="662854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2400"/>
                  <a:t>Number of XDR diagnoses</a:t>
                </a:r>
              </a:p>
            </c:rich>
          </c:tx>
          <c:layout>
            <c:manualLayout>
              <c:xMode val="edge"/>
              <c:yMode val="edge"/>
              <c:x val="6.7313127098632495E-3"/>
              <c:y val="0.14077362967957777"/>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2854040"/>
        <c:crosses val="autoZero"/>
        <c:crossBetween val="between"/>
      </c:valAx>
      <c:spPr>
        <a:noFill/>
        <a:ln>
          <a:noFill/>
        </a:ln>
        <a:effectLst/>
      </c:spPr>
    </c:plotArea>
    <c:legend>
      <c:legendPos val="b"/>
      <c:layout>
        <c:manualLayout>
          <c:xMode val="edge"/>
          <c:yMode val="edge"/>
          <c:x val="0.25021316957186535"/>
          <c:y val="0.93387882611165762"/>
          <c:w val="0.49957356020963484"/>
          <c:h val="6.6121173888342349E-2"/>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3B9A6A-E196-4E02-AB39-CA3D0B36CC7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163098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B9A6A-E196-4E02-AB39-CA3D0B36CC7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325056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B9A6A-E196-4E02-AB39-CA3D0B36CC7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243563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B9A6A-E196-4E02-AB39-CA3D0B36CC7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214300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3B9A6A-E196-4E02-AB39-CA3D0B36CC7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97604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3B9A6A-E196-4E02-AB39-CA3D0B36CC7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313460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3B9A6A-E196-4E02-AB39-CA3D0B36CC75}" type="datetimeFigureOut">
              <a:rPr lang="en-GB" smtClean="0"/>
              <a:t>22/02/2024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199786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3B9A6A-E196-4E02-AB39-CA3D0B36CC75}" type="datetimeFigureOut">
              <a:rPr lang="en-GB" smtClean="0"/>
              <a:t>22/02/2024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3538138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B9A6A-E196-4E02-AB39-CA3D0B36CC75}" type="datetimeFigureOut">
              <a:rPr lang="en-GB" smtClean="0"/>
              <a:t>22/02/2024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2846710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E53B9A6A-E196-4E02-AB39-CA3D0B36CC7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420385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E53B9A6A-E196-4E02-AB39-CA3D0B36CC7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B6D287-5EF7-447F-AEDE-EFF7D224B5D9}" type="slidenum">
              <a:rPr lang="en-GB" smtClean="0"/>
              <a:t>‹#›</a:t>
            </a:fld>
            <a:endParaRPr lang="en-GB"/>
          </a:p>
        </p:txBody>
      </p:sp>
    </p:spTree>
    <p:extLst>
      <p:ext uri="{BB962C8B-B14F-4D97-AF65-F5344CB8AC3E}">
        <p14:creationId xmlns:p14="http://schemas.microsoft.com/office/powerpoint/2010/main" val="41207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E53B9A6A-E196-4E02-AB39-CA3D0B36CC75}" type="datetimeFigureOut">
              <a:rPr lang="en-GB" smtClean="0"/>
              <a:t>22/02/2024</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3B6D287-5EF7-447F-AEDE-EFF7D224B5D9}" type="slidenum">
              <a:rPr lang="en-GB" smtClean="0"/>
              <a:t>‹#›</a:t>
            </a:fld>
            <a:endParaRPr lang="en-GB"/>
          </a:p>
        </p:txBody>
      </p:sp>
    </p:spTree>
    <p:extLst>
      <p:ext uri="{BB962C8B-B14F-4D97-AF65-F5344CB8AC3E}">
        <p14:creationId xmlns:p14="http://schemas.microsoft.com/office/powerpoint/2010/main" val="35700227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C91">
            <a:alpha val="11000"/>
          </a:srgb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B68AD3D-FA6F-493B-955F-D04C1ECBC674}"/>
              </a:ext>
            </a:extLst>
          </p:cNvPr>
          <p:cNvSpPr txBox="1"/>
          <p:nvPr/>
        </p:nvSpPr>
        <p:spPr>
          <a:xfrm>
            <a:off x="-1" y="-69109"/>
            <a:ext cx="30275214" cy="4304528"/>
          </a:xfrm>
          <a:prstGeom prst="rect">
            <a:avLst/>
          </a:prstGeom>
          <a:solidFill>
            <a:srgbClr val="007C91"/>
          </a:solidFill>
          <a:ln>
            <a:solidFill>
              <a:srgbClr val="007C91"/>
            </a:solidFill>
          </a:ln>
        </p:spPr>
        <p:txBody>
          <a:bodyPr wrap="square" rtlCol="0">
            <a:spAutoFit/>
          </a:bodyPr>
          <a:lstStyle/>
          <a:p>
            <a:endParaRPr lang="en-GB" dirty="0"/>
          </a:p>
        </p:txBody>
      </p:sp>
      <p:sp>
        <p:nvSpPr>
          <p:cNvPr id="7" name="TextBox 6">
            <a:extLst>
              <a:ext uri="{FF2B5EF4-FFF2-40B4-BE49-F238E27FC236}">
                <a16:creationId xmlns:a16="http://schemas.microsoft.com/office/drawing/2014/main" id="{A31F37F1-F831-4247-8158-01AA0DBD3E81}"/>
              </a:ext>
            </a:extLst>
          </p:cNvPr>
          <p:cNvSpPr txBox="1"/>
          <p:nvPr/>
        </p:nvSpPr>
        <p:spPr>
          <a:xfrm>
            <a:off x="4669137" y="109742"/>
            <a:ext cx="25341487" cy="3847207"/>
          </a:xfrm>
          <a:prstGeom prst="rect">
            <a:avLst/>
          </a:prstGeom>
          <a:noFill/>
        </p:spPr>
        <p:txBody>
          <a:bodyPr wrap="square" rtlCol="0">
            <a:spAutoFit/>
          </a:bodyPr>
          <a:lstStyle/>
          <a:p>
            <a:r>
              <a:rPr lang="en-GB" sz="6000" dirty="0">
                <a:solidFill>
                  <a:schemeClr val="bg1"/>
                </a:solidFill>
                <a:latin typeface="Arial" panose="020B0604020202020204" pitchFamily="34" charset="0"/>
                <a:cs typeface="Arial" panose="020B0604020202020204" pitchFamily="34" charset="0"/>
              </a:rPr>
              <a:t>Epidemiology of extensively-drug resistant </a:t>
            </a:r>
            <a:r>
              <a:rPr lang="en-GB" sz="6000" i="1" dirty="0">
                <a:solidFill>
                  <a:schemeClr val="bg1"/>
                </a:solidFill>
                <a:latin typeface="Arial" panose="020B0604020202020204" pitchFamily="34" charset="0"/>
                <a:cs typeface="Arial" panose="020B0604020202020204" pitchFamily="34" charset="0"/>
              </a:rPr>
              <a:t>Shigella</a:t>
            </a:r>
            <a:r>
              <a:rPr lang="en-GB" sz="6000" dirty="0">
                <a:solidFill>
                  <a:schemeClr val="bg1"/>
                </a:solidFill>
                <a:latin typeface="Arial" panose="020B0604020202020204" pitchFamily="34" charset="0"/>
                <a:cs typeface="Arial" panose="020B0604020202020204" pitchFamily="34" charset="0"/>
              </a:rPr>
              <a:t> spp. in England: 2017 to 2023</a:t>
            </a:r>
          </a:p>
          <a:p>
            <a:endParaRPr lang="en-GB" sz="2800" dirty="0">
              <a:solidFill>
                <a:schemeClr val="bg1"/>
              </a:solidFill>
              <a:latin typeface="Arial" panose="020B0604020202020204" pitchFamily="34" charset="0"/>
              <a:cs typeface="Arial" panose="020B0604020202020204" pitchFamily="34" charset="0"/>
            </a:endParaRPr>
          </a:p>
          <a:p>
            <a:r>
              <a:rPr lang="en-US" sz="2800" dirty="0">
                <a:solidFill>
                  <a:schemeClr val="bg1"/>
                </a:solidFill>
                <a:latin typeface="Arial" panose="020B0604020202020204" pitchFamily="34" charset="0"/>
                <a:cs typeface="Arial" panose="020B0604020202020204" pitchFamily="34" charset="0"/>
              </a:rPr>
              <a:t>Hannah Charles</a:t>
            </a:r>
            <a:r>
              <a:rPr lang="en-US" sz="2800" baseline="30000" dirty="0">
                <a:solidFill>
                  <a:schemeClr val="bg1"/>
                </a:solidFill>
                <a:latin typeface="Arial" panose="020B0604020202020204" pitchFamily="34" charset="0"/>
                <a:cs typeface="Arial" panose="020B0604020202020204" pitchFamily="34" charset="0"/>
              </a:rPr>
              <a:t>1</a:t>
            </a:r>
            <a:r>
              <a:rPr lang="en-US" sz="2800" dirty="0">
                <a:solidFill>
                  <a:schemeClr val="bg1"/>
                </a:solidFill>
                <a:latin typeface="Arial" panose="020B0604020202020204" pitchFamily="34" charset="0"/>
                <a:cs typeface="Arial" panose="020B0604020202020204" pitchFamily="34" charset="0"/>
              </a:rPr>
              <a:t>, Ian Simms</a:t>
            </a:r>
            <a:r>
              <a:rPr lang="en-US" sz="2800" baseline="30000" dirty="0">
                <a:solidFill>
                  <a:schemeClr val="bg1"/>
                </a:solidFill>
                <a:latin typeface="Arial" panose="020B0604020202020204" pitchFamily="34" charset="0"/>
                <a:cs typeface="Arial" panose="020B0604020202020204" pitchFamily="34" charset="0"/>
              </a:rPr>
              <a:t>1</a:t>
            </a:r>
            <a:r>
              <a:rPr lang="en-US" sz="2800" dirty="0">
                <a:solidFill>
                  <a:schemeClr val="bg1"/>
                </a:solidFill>
                <a:latin typeface="Arial" panose="020B0604020202020204" pitchFamily="34" charset="0"/>
                <a:cs typeface="Arial" panose="020B0604020202020204" pitchFamily="34" charset="0"/>
              </a:rPr>
              <a:t>, Gauri Godbole</a:t>
            </a:r>
            <a:r>
              <a:rPr lang="en-US" sz="2800" baseline="30000" dirty="0">
                <a:solidFill>
                  <a:schemeClr val="bg1"/>
                </a:solidFill>
                <a:latin typeface="Arial" panose="020B0604020202020204" pitchFamily="34" charset="0"/>
                <a:cs typeface="Arial" panose="020B0604020202020204" pitchFamily="34" charset="0"/>
              </a:rPr>
              <a:t>1</a:t>
            </a:r>
            <a:r>
              <a:rPr lang="en-US" sz="2800" dirty="0">
                <a:solidFill>
                  <a:schemeClr val="bg1"/>
                </a:solidFill>
                <a:latin typeface="Arial" panose="020B0604020202020204" pitchFamily="34" charset="0"/>
                <a:cs typeface="Arial" panose="020B0604020202020204" pitchFamily="34" charset="0"/>
              </a:rPr>
              <a:t>, Claire Jenkins</a:t>
            </a:r>
            <a:r>
              <a:rPr lang="en-US" sz="2800" baseline="30000" dirty="0">
                <a:solidFill>
                  <a:schemeClr val="bg1"/>
                </a:solidFill>
                <a:latin typeface="Arial" panose="020B0604020202020204" pitchFamily="34" charset="0"/>
                <a:cs typeface="Arial" panose="020B0604020202020204" pitchFamily="34" charset="0"/>
              </a:rPr>
              <a:t>1,2</a:t>
            </a:r>
            <a:r>
              <a:rPr lang="en-US" sz="2800" dirty="0">
                <a:solidFill>
                  <a:schemeClr val="bg1"/>
                </a:solidFill>
                <a:latin typeface="Arial" panose="020B0604020202020204" pitchFamily="34" charset="0"/>
                <a:cs typeface="Arial" panose="020B0604020202020204" pitchFamily="34" charset="0"/>
              </a:rPr>
              <a:t>, Katy Sinka</a:t>
            </a:r>
            <a:r>
              <a:rPr lang="en-US" sz="2800" baseline="30000" dirty="0">
                <a:solidFill>
                  <a:schemeClr val="bg1"/>
                </a:solidFill>
                <a:latin typeface="Arial" panose="020B0604020202020204" pitchFamily="34" charset="0"/>
                <a:cs typeface="Arial" panose="020B0604020202020204" pitchFamily="34" charset="0"/>
              </a:rPr>
              <a:t>1  </a:t>
            </a:r>
          </a:p>
          <a:p>
            <a:endParaRPr lang="en-GB" sz="2800" dirty="0">
              <a:solidFill>
                <a:schemeClr val="bg1"/>
              </a:solidFill>
              <a:latin typeface="Arial" panose="020B0604020202020204" pitchFamily="34" charset="0"/>
              <a:cs typeface="Arial" panose="020B0604020202020204" pitchFamily="34" charset="0"/>
            </a:endParaRPr>
          </a:p>
          <a:p>
            <a:r>
              <a:rPr lang="en-US" sz="2000" baseline="30000" dirty="0">
                <a:solidFill>
                  <a:schemeClr val="bg1"/>
                </a:solidFill>
                <a:latin typeface="Arial" panose="020B0604020202020204" pitchFamily="34" charset="0"/>
                <a:cs typeface="Arial" panose="020B0604020202020204" pitchFamily="34" charset="0"/>
              </a:rPr>
              <a:t>1 </a:t>
            </a:r>
            <a:r>
              <a:rPr lang="en-US" sz="2000" dirty="0">
                <a:solidFill>
                  <a:schemeClr val="bg1"/>
                </a:solidFill>
                <a:latin typeface="Arial" panose="020B0604020202020204" pitchFamily="34" charset="0"/>
                <a:cs typeface="Arial" panose="020B0604020202020204" pitchFamily="34" charset="0"/>
              </a:rPr>
              <a:t>United Kingdom Health Security Agency (UKHSA)</a:t>
            </a:r>
            <a:endParaRPr lang="en-GB" sz="2000" dirty="0">
              <a:solidFill>
                <a:schemeClr val="bg1"/>
              </a:solidFill>
              <a:latin typeface="Arial" panose="020B0604020202020204" pitchFamily="34" charset="0"/>
              <a:cs typeface="Arial" panose="020B0604020202020204" pitchFamily="34" charset="0"/>
            </a:endParaRPr>
          </a:p>
          <a:p>
            <a:r>
              <a:rPr lang="en-US" sz="2000" baseline="30000" dirty="0">
                <a:solidFill>
                  <a:schemeClr val="bg1"/>
                </a:solidFill>
                <a:latin typeface="Arial" panose="020B0604020202020204" pitchFamily="34" charset="0"/>
                <a:cs typeface="Arial" panose="020B0604020202020204" pitchFamily="34" charset="0"/>
              </a:rPr>
              <a:t>2 </a:t>
            </a:r>
            <a:r>
              <a:rPr lang="en-US" sz="2000" dirty="0">
                <a:solidFill>
                  <a:schemeClr val="bg1"/>
                </a:solidFill>
                <a:latin typeface="Arial" panose="020B0604020202020204" pitchFamily="34" charset="0"/>
                <a:cs typeface="Arial" panose="020B0604020202020204" pitchFamily="34" charset="0"/>
              </a:rPr>
              <a:t>NIHR HPRU in Gastrointestinal Infections at University of Liverpool</a:t>
            </a:r>
            <a:endParaRPr lang="en-GB" sz="2000" dirty="0">
              <a:solidFill>
                <a:schemeClr val="bg1"/>
              </a:solidFill>
              <a:latin typeface="Arial" panose="020B0604020202020204" pitchFamily="34" charset="0"/>
              <a:cs typeface="Arial" panose="020B0604020202020204" pitchFamily="34" charset="0"/>
            </a:endParaRPr>
          </a:p>
        </p:txBody>
      </p:sp>
      <p:grpSp>
        <p:nvGrpSpPr>
          <p:cNvPr id="21" name="Group 20">
            <a:extLst>
              <a:ext uri="{FF2B5EF4-FFF2-40B4-BE49-F238E27FC236}">
                <a16:creationId xmlns:a16="http://schemas.microsoft.com/office/drawing/2014/main" id="{29BC0D16-2F61-4665-BB9C-ECEBC07B8628}"/>
              </a:ext>
            </a:extLst>
          </p:cNvPr>
          <p:cNvGrpSpPr/>
          <p:nvPr/>
        </p:nvGrpSpPr>
        <p:grpSpPr>
          <a:xfrm>
            <a:off x="419784" y="4593445"/>
            <a:ext cx="14378564" cy="10081714"/>
            <a:chOff x="1779201" y="2391700"/>
            <a:chExt cx="13449718" cy="8207641"/>
          </a:xfrm>
        </p:grpSpPr>
        <p:grpSp>
          <p:nvGrpSpPr>
            <p:cNvPr id="16" name="Group 15">
              <a:extLst>
                <a:ext uri="{FF2B5EF4-FFF2-40B4-BE49-F238E27FC236}">
                  <a16:creationId xmlns:a16="http://schemas.microsoft.com/office/drawing/2014/main" id="{254C5226-981F-4A47-AB4E-1A94F2D6993E}"/>
                </a:ext>
              </a:extLst>
            </p:cNvPr>
            <p:cNvGrpSpPr/>
            <p:nvPr/>
          </p:nvGrpSpPr>
          <p:grpSpPr>
            <a:xfrm>
              <a:off x="1808021" y="2391700"/>
              <a:ext cx="13420898" cy="1550914"/>
              <a:chOff x="1296262" y="2392280"/>
              <a:chExt cx="13420898" cy="1550914"/>
            </a:xfrm>
          </p:grpSpPr>
          <p:sp>
            <p:nvSpPr>
              <p:cNvPr id="13" name="TextBox 12">
                <a:extLst>
                  <a:ext uri="{FF2B5EF4-FFF2-40B4-BE49-F238E27FC236}">
                    <a16:creationId xmlns:a16="http://schemas.microsoft.com/office/drawing/2014/main" id="{FB6467CA-0364-422C-9653-51126E6956D2}"/>
                  </a:ext>
                </a:extLst>
              </p:cNvPr>
              <p:cNvSpPr txBox="1"/>
              <p:nvPr/>
            </p:nvSpPr>
            <p:spPr>
              <a:xfrm>
                <a:off x="1296262" y="2392280"/>
                <a:ext cx="13420898" cy="1550914"/>
              </a:xfrm>
              <a:prstGeom prst="rect">
                <a:avLst/>
              </a:prstGeom>
              <a:solidFill>
                <a:srgbClr val="007C91"/>
              </a:solidFill>
            </p:spPr>
            <p:txBody>
              <a:bodyPr wrap="square" rtlCol="0">
                <a:spAutoFit/>
              </a:bodyPr>
              <a:lstStyle/>
              <a:p>
                <a:endParaRPr lang="en-GB" dirty="0"/>
              </a:p>
            </p:txBody>
          </p:sp>
          <p:sp>
            <p:nvSpPr>
              <p:cNvPr id="14" name="TextBox 13">
                <a:extLst>
                  <a:ext uri="{FF2B5EF4-FFF2-40B4-BE49-F238E27FC236}">
                    <a16:creationId xmlns:a16="http://schemas.microsoft.com/office/drawing/2014/main" id="{A1778AEC-B578-4FD5-B5DC-F8981AC5A446}"/>
                  </a:ext>
                </a:extLst>
              </p:cNvPr>
              <p:cNvSpPr txBox="1"/>
              <p:nvPr/>
            </p:nvSpPr>
            <p:spPr>
              <a:xfrm>
                <a:off x="1383790" y="2620931"/>
                <a:ext cx="13304550" cy="997525"/>
              </a:xfrm>
              <a:prstGeom prst="rect">
                <a:avLst/>
              </a:prstGeom>
              <a:noFill/>
            </p:spPr>
            <p:txBody>
              <a:bodyPr wrap="square" rtlCol="0">
                <a:spAutoFit/>
              </a:bodyPr>
              <a:lstStyle/>
              <a:p>
                <a:pPr algn="ctr"/>
                <a:r>
                  <a:rPr lang="en-GB" sz="6000" b="1" dirty="0">
                    <a:solidFill>
                      <a:schemeClr val="bg1"/>
                    </a:solidFill>
                    <a:latin typeface="Arial" panose="020B0604020202020204" pitchFamily="34" charset="0"/>
                    <a:cs typeface="Arial" panose="020B0604020202020204" pitchFamily="34" charset="0"/>
                  </a:rPr>
                  <a:t>1. Introduction</a:t>
                </a:r>
              </a:p>
            </p:txBody>
          </p:sp>
        </p:grpSp>
        <p:sp>
          <p:nvSpPr>
            <p:cNvPr id="9" name="TextBox 8">
              <a:extLst>
                <a:ext uri="{FF2B5EF4-FFF2-40B4-BE49-F238E27FC236}">
                  <a16:creationId xmlns:a16="http://schemas.microsoft.com/office/drawing/2014/main" id="{4542392D-0E08-46A9-AB08-2CD8A7C5DE66}"/>
                </a:ext>
              </a:extLst>
            </p:cNvPr>
            <p:cNvSpPr txBox="1"/>
            <p:nvPr/>
          </p:nvSpPr>
          <p:spPr>
            <a:xfrm>
              <a:off x="1779201" y="4134777"/>
              <a:ext cx="13420896" cy="6464564"/>
            </a:xfrm>
            <a:prstGeom prst="rect">
              <a:avLst/>
            </a:prstGeom>
            <a:solidFill>
              <a:schemeClr val="bg1"/>
            </a:solidFill>
            <a:ln w="57150">
              <a:noFill/>
            </a:ln>
          </p:spPr>
          <p:txBody>
            <a:bodyPr wrap="square" rtlCol="0">
              <a:spAutoFit/>
            </a:bodyPr>
            <a:lstStyle/>
            <a:p>
              <a:pPr marL="457200" indent="-457200">
                <a:buFont typeface="Wingdings" panose="05000000000000000000" pitchFamily="2" charset="2"/>
                <a:buChar char="§"/>
              </a:pPr>
              <a:r>
                <a:rPr lang="en-GB" sz="3400" i="1" dirty="0">
                  <a:latin typeface="Arial" panose="020B0604020202020204" pitchFamily="34" charset="0"/>
                  <a:cs typeface="Arial" panose="020B0604020202020204" pitchFamily="34" charset="0"/>
                </a:rPr>
                <a:t>Shigella </a:t>
              </a:r>
              <a:r>
                <a:rPr lang="en-GB" sz="3400" dirty="0">
                  <a:latin typeface="Arial" panose="020B0604020202020204" pitchFamily="34" charset="0"/>
                  <a:cs typeface="Arial" panose="020B0604020202020204" pitchFamily="34" charset="0"/>
                </a:rPr>
                <a:t>spp. are Gram-negative bacteria, transmitted through the faecal-oral route and cause acute bacillary dysentery. </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In England, whilst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infection has been associated with travel to endemic regions, it is now a leading cause of sexually transmissible gastroenteritis among men who have sex with men (MSM). </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Transmission is widespread within sexual networks and recent outbreaks of multi-drug and extensively-drug resistant (XDR) </a:t>
              </a:r>
              <a:r>
                <a:rPr lang="en-GB" sz="3400" i="1" dirty="0">
                  <a:latin typeface="Arial" panose="020B0604020202020204" pitchFamily="34" charset="0"/>
                  <a:cs typeface="Arial" panose="020B0604020202020204" pitchFamily="34" charset="0"/>
                </a:rPr>
                <a:t>Shigella </a:t>
              </a:r>
              <a:r>
                <a:rPr lang="en-GB" sz="3400" dirty="0">
                  <a:latin typeface="Arial" panose="020B0604020202020204" pitchFamily="34" charset="0"/>
                  <a:cs typeface="Arial" panose="020B0604020202020204" pitchFamily="34" charset="0"/>
                </a:rPr>
                <a:t>spp</a:t>
              </a:r>
              <a:r>
                <a:rPr lang="en-GB" sz="3400" i="1" dirty="0">
                  <a:latin typeface="Arial" panose="020B0604020202020204" pitchFamily="34" charset="0"/>
                  <a:cs typeface="Arial" panose="020B0604020202020204" pitchFamily="34" charset="0"/>
                </a:rPr>
                <a:t>., </a:t>
              </a:r>
              <a:r>
                <a:rPr lang="en-GB" sz="3400" dirty="0">
                  <a:latin typeface="Arial" panose="020B0604020202020204" pitchFamily="34" charset="0"/>
                  <a:cs typeface="Arial" panose="020B0604020202020204" pitchFamily="34" charset="0"/>
                </a:rPr>
                <a:t>and hospitalisation of severe cases, highlight the public health impact of this infection.</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b="1" dirty="0">
                  <a:latin typeface="Arial" panose="020B0604020202020204" pitchFamily="34" charset="0"/>
                  <a:cs typeface="Arial" panose="020B0604020202020204" pitchFamily="34" charset="0"/>
                </a:rPr>
                <a:t>Aim = To investigate the epidemiology of extensively-drug resistant (XDR) </a:t>
              </a:r>
              <a:r>
                <a:rPr lang="en-GB" sz="3400" b="1" i="1" dirty="0">
                  <a:latin typeface="Arial" panose="020B0604020202020204" pitchFamily="34" charset="0"/>
                  <a:cs typeface="Arial" panose="020B0604020202020204" pitchFamily="34" charset="0"/>
                </a:rPr>
                <a:t>Shigella</a:t>
              </a:r>
              <a:r>
                <a:rPr lang="en-GB" sz="3400" b="1" dirty="0">
                  <a:latin typeface="Arial" panose="020B0604020202020204" pitchFamily="34" charset="0"/>
                  <a:cs typeface="Arial" panose="020B0604020202020204" pitchFamily="34" charset="0"/>
                </a:rPr>
                <a:t> spp. in England between 2017 and 2023.</a:t>
              </a:r>
            </a:p>
          </p:txBody>
        </p:sp>
      </p:grpSp>
      <p:sp>
        <p:nvSpPr>
          <p:cNvPr id="22" name="TextBox 21">
            <a:extLst>
              <a:ext uri="{FF2B5EF4-FFF2-40B4-BE49-F238E27FC236}">
                <a16:creationId xmlns:a16="http://schemas.microsoft.com/office/drawing/2014/main" id="{7586F62C-FD0F-4FD1-BA45-0265A710936B}"/>
              </a:ext>
            </a:extLst>
          </p:cNvPr>
          <p:cNvSpPr txBox="1"/>
          <p:nvPr/>
        </p:nvSpPr>
        <p:spPr>
          <a:xfrm>
            <a:off x="-1" y="40655901"/>
            <a:ext cx="30275213" cy="612000"/>
          </a:xfrm>
          <a:prstGeom prst="rect">
            <a:avLst/>
          </a:prstGeom>
          <a:solidFill>
            <a:srgbClr val="007C91"/>
          </a:solidFill>
        </p:spPr>
        <p:txBody>
          <a:bodyPr wrap="square" rtlCol="0">
            <a:spAutoFit/>
          </a:bodyPr>
          <a:lstStyle/>
          <a:p>
            <a:endParaRPr lang="en-GB" dirty="0"/>
          </a:p>
        </p:txBody>
      </p:sp>
      <p:sp>
        <p:nvSpPr>
          <p:cNvPr id="23" name="Rectangle 37">
            <a:extLst>
              <a:ext uri="{FF2B5EF4-FFF2-40B4-BE49-F238E27FC236}">
                <a16:creationId xmlns:a16="http://schemas.microsoft.com/office/drawing/2014/main" id="{8A823000-B2B0-4B82-A064-1E4365F97B99}"/>
              </a:ext>
            </a:extLst>
          </p:cNvPr>
          <p:cNvSpPr>
            <a:spLocks noChangeArrowheads="1"/>
          </p:cNvSpPr>
          <p:nvPr/>
        </p:nvSpPr>
        <p:spPr bwMode="auto">
          <a:xfrm>
            <a:off x="-135469" y="41163960"/>
            <a:ext cx="13609638"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3677" tIns="333677" rIns="333677" bIns="333677">
            <a:spAutoFit/>
          </a:bodyPr>
          <a:lstStyle>
            <a:lvl1pPr defTabSz="654050">
              <a:defRPr sz="6400">
                <a:solidFill>
                  <a:schemeClr val="tx1"/>
                </a:solidFill>
                <a:latin typeface="Arial" panose="020B0604020202020204" pitchFamily="34" charset="0"/>
                <a:ea typeface="ＭＳ Ｐゴシック" panose="020B0600070205080204" pitchFamily="34" charset="-128"/>
              </a:defRPr>
            </a:lvl1pPr>
            <a:lvl2pPr marL="742950" indent="-285750" defTabSz="654050">
              <a:defRPr sz="6400">
                <a:solidFill>
                  <a:schemeClr val="tx1"/>
                </a:solidFill>
                <a:latin typeface="Arial" panose="020B0604020202020204" pitchFamily="34" charset="0"/>
                <a:ea typeface="ＭＳ Ｐゴシック" panose="020B0600070205080204" pitchFamily="34" charset="-128"/>
              </a:defRPr>
            </a:lvl2pPr>
            <a:lvl3pPr marL="1143000" indent="-228600" defTabSz="654050">
              <a:defRPr sz="6400">
                <a:solidFill>
                  <a:schemeClr val="tx1"/>
                </a:solidFill>
                <a:latin typeface="Arial" panose="020B0604020202020204" pitchFamily="34" charset="0"/>
                <a:ea typeface="ＭＳ Ｐゴシック" panose="020B0600070205080204" pitchFamily="34" charset="-128"/>
              </a:defRPr>
            </a:lvl3pPr>
            <a:lvl4pPr marL="1600200" indent="-228600" defTabSz="654050">
              <a:defRPr sz="6400">
                <a:solidFill>
                  <a:schemeClr val="tx1"/>
                </a:solidFill>
                <a:latin typeface="Arial" panose="020B0604020202020204" pitchFamily="34" charset="0"/>
                <a:ea typeface="ＭＳ Ｐゴシック" panose="020B0600070205080204" pitchFamily="34" charset="-128"/>
              </a:defRPr>
            </a:lvl4pPr>
            <a:lvl5pPr marL="2057400" indent="-228600" defTabSz="654050">
              <a:defRPr sz="64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2400" dirty="0"/>
              <a:t>Blood Safety, Hepatitis, Sexually Transmitted Infections &amp; HIV Division (BSHSH)</a:t>
            </a:r>
          </a:p>
          <a:p>
            <a:pPr eaLnBrk="1" hangingPunct="1"/>
            <a:r>
              <a:rPr lang="en-GB" altLang="en-US" sz="2400" dirty="0"/>
              <a:t>Clinical and Public Health Group</a:t>
            </a:r>
          </a:p>
          <a:p>
            <a:pPr eaLnBrk="1" hangingPunct="1"/>
            <a:r>
              <a:rPr lang="en-GB" altLang="en-US" sz="2400" b="1" dirty="0"/>
              <a:t>UK Health Security Agency (UKHSA)</a:t>
            </a:r>
          </a:p>
        </p:txBody>
      </p:sp>
      <p:sp>
        <p:nvSpPr>
          <p:cNvPr id="24" name="Rectangle 38">
            <a:extLst>
              <a:ext uri="{FF2B5EF4-FFF2-40B4-BE49-F238E27FC236}">
                <a16:creationId xmlns:a16="http://schemas.microsoft.com/office/drawing/2014/main" id="{3D1FEC9D-3351-4DF0-971D-1FA360CBD22F}"/>
              </a:ext>
            </a:extLst>
          </p:cNvPr>
          <p:cNvSpPr>
            <a:spLocks noChangeArrowheads="1"/>
          </p:cNvSpPr>
          <p:nvPr/>
        </p:nvSpPr>
        <p:spPr bwMode="auto">
          <a:xfrm>
            <a:off x="18678873" y="41654684"/>
            <a:ext cx="11393488"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4487" tIns="66897" rIns="334487" bIns="167243">
            <a:spAutoFit/>
          </a:bodyPr>
          <a:lstStyle>
            <a:lvl1pPr defTabSz="654050">
              <a:defRPr sz="6400">
                <a:solidFill>
                  <a:schemeClr val="tx1"/>
                </a:solidFill>
                <a:latin typeface="Arial" panose="020B0604020202020204" pitchFamily="34" charset="0"/>
                <a:ea typeface="ＭＳ Ｐゴシック" panose="020B0600070205080204" pitchFamily="34" charset="-128"/>
              </a:defRPr>
            </a:lvl1pPr>
            <a:lvl2pPr marL="742950" indent="-285750" defTabSz="654050">
              <a:defRPr sz="6400">
                <a:solidFill>
                  <a:schemeClr val="tx1"/>
                </a:solidFill>
                <a:latin typeface="Arial" panose="020B0604020202020204" pitchFamily="34" charset="0"/>
                <a:ea typeface="ＭＳ Ｐゴシック" panose="020B0600070205080204" pitchFamily="34" charset="-128"/>
              </a:defRPr>
            </a:lvl2pPr>
            <a:lvl3pPr marL="1143000" indent="-228600" defTabSz="654050">
              <a:defRPr sz="6400">
                <a:solidFill>
                  <a:schemeClr val="tx1"/>
                </a:solidFill>
                <a:latin typeface="Arial" panose="020B0604020202020204" pitchFamily="34" charset="0"/>
                <a:ea typeface="ＭＳ Ｐゴシック" panose="020B0600070205080204" pitchFamily="34" charset="-128"/>
              </a:defRPr>
            </a:lvl3pPr>
            <a:lvl4pPr marL="1600200" indent="-228600" defTabSz="654050">
              <a:defRPr sz="6400">
                <a:solidFill>
                  <a:schemeClr val="tx1"/>
                </a:solidFill>
                <a:latin typeface="Arial" panose="020B0604020202020204" pitchFamily="34" charset="0"/>
                <a:ea typeface="ＭＳ Ｐゴシック" panose="020B0600070205080204" pitchFamily="34" charset="-128"/>
              </a:defRPr>
            </a:lvl4pPr>
            <a:lvl5pPr marL="2057400" indent="-228600" defTabSz="654050">
              <a:defRPr sz="64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0"/>
              </a:spcBef>
              <a:spcAft>
                <a:spcPct val="0"/>
              </a:spcAft>
              <a:defRPr sz="6400">
                <a:solidFill>
                  <a:schemeClr val="tx1"/>
                </a:solidFill>
                <a:latin typeface="Arial" panose="020B0604020202020204" pitchFamily="34" charset="0"/>
                <a:ea typeface="ＭＳ Ｐゴシック" panose="020B0600070205080204" pitchFamily="34" charset="-128"/>
              </a:defRPr>
            </a:lvl9pPr>
          </a:lstStyle>
          <a:p>
            <a:pPr algn="r" eaLnBrk="1" hangingPunct="1"/>
            <a:r>
              <a:rPr lang="sv-SE" altLang="en-US" sz="2400" dirty="0"/>
              <a:t>Contact: hannah.charles@ukhsa.gov.uk</a:t>
            </a:r>
          </a:p>
          <a:p>
            <a:pPr algn="r" eaLnBrk="1" hangingPunct="1"/>
            <a:r>
              <a:rPr lang="sv-SE" altLang="en-US" sz="2000" dirty="0">
                <a:solidFill>
                  <a:srgbClr val="000000"/>
                </a:solidFill>
              </a:rPr>
              <a:t>This work received no specific funding, nor were there any conflicts of interest</a:t>
            </a:r>
            <a:r>
              <a:rPr lang="sv-SE" altLang="en-US" sz="2400" dirty="0">
                <a:solidFill>
                  <a:srgbClr val="000000"/>
                </a:solidFill>
              </a:rPr>
              <a:t>.</a:t>
            </a:r>
          </a:p>
        </p:txBody>
      </p:sp>
      <p:grpSp>
        <p:nvGrpSpPr>
          <p:cNvPr id="6" name="Group 5">
            <a:extLst>
              <a:ext uri="{FF2B5EF4-FFF2-40B4-BE49-F238E27FC236}">
                <a16:creationId xmlns:a16="http://schemas.microsoft.com/office/drawing/2014/main" id="{48DC6924-CF3D-4B7C-A85E-3A780C62C102}"/>
              </a:ext>
            </a:extLst>
          </p:cNvPr>
          <p:cNvGrpSpPr/>
          <p:nvPr/>
        </p:nvGrpSpPr>
        <p:grpSpPr>
          <a:xfrm>
            <a:off x="388972" y="14750231"/>
            <a:ext cx="29466457" cy="1500639"/>
            <a:chOff x="3060441" y="25706449"/>
            <a:chExt cx="24462000" cy="1940404"/>
          </a:xfrm>
        </p:grpSpPr>
        <p:sp>
          <p:nvSpPr>
            <p:cNvPr id="34" name="TextBox 33">
              <a:extLst>
                <a:ext uri="{FF2B5EF4-FFF2-40B4-BE49-F238E27FC236}">
                  <a16:creationId xmlns:a16="http://schemas.microsoft.com/office/drawing/2014/main" id="{E96A8CEC-77DF-48FA-89DA-B9834CB1106C}"/>
                </a:ext>
              </a:extLst>
            </p:cNvPr>
            <p:cNvSpPr txBox="1"/>
            <p:nvPr/>
          </p:nvSpPr>
          <p:spPr>
            <a:xfrm>
              <a:off x="3060441" y="25706449"/>
              <a:ext cx="24462000" cy="1940404"/>
            </a:xfrm>
            <a:prstGeom prst="rect">
              <a:avLst/>
            </a:prstGeom>
            <a:solidFill>
              <a:srgbClr val="007C91"/>
            </a:solidFill>
            <a:ln>
              <a:solidFill>
                <a:srgbClr val="007C91"/>
              </a:solidFill>
            </a:ln>
          </p:spPr>
          <p:txBody>
            <a:bodyPr wrap="square" rtlCol="0">
              <a:spAutoFit/>
            </a:bodyPr>
            <a:lstStyle/>
            <a:p>
              <a:endParaRPr lang="en-GB" dirty="0"/>
            </a:p>
          </p:txBody>
        </p:sp>
        <p:sp>
          <p:nvSpPr>
            <p:cNvPr id="2" name="TextBox 1">
              <a:extLst>
                <a:ext uri="{FF2B5EF4-FFF2-40B4-BE49-F238E27FC236}">
                  <a16:creationId xmlns:a16="http://schemas.microsoft.com/office/drawing/2014/main" id="{A093F226-189A-46D2-BDC6-C22738016672}"/>
                </a:ext>
              </a:extLst>
            </p:cNvPr>
            <p:cNvSpPr txBox="1"/>
            <p:nvPr/>
          </p:nvSpPr>
          <p:spPr>
            <a:xfrm>
              <a:off x="3204211" y="25989899"/>
              <a:ext cx="23869659" cy="1392899"/>
            </a:xfrm>
            <a:prstGeom prst="rect">
              <a:avLst/>
            </a:prstGeom>
            <a:noFill/>
          </p:spPr>
          <p:txBody>
            <a:bodyPr wrap="square" rtlCol="0">
              <a:spAutoFit/>
            </a:bodyPr>
            <a:lstStyle/>
            <a:p>
              <a:r>
                <a:rPr lang="en-GB" sz="3200" dirty="0">
                  <a:solidFill>
                    <a:schemeClr val="bg1"/>
                  </a:solidFill>
                  <a:latin typeface="Arial" panose="020B0604020202020204" pitchFamily="34" charset="0"/>
                  <a:cs typeface="Arial" panose="020B0604020202020204" pitchFamily="34" charset="0"/>
                </a:rPr>
                <a:t>Figure 1: Diagnoses of </a:t>
              </a:r>
              <a:r>
                <a:rPr lang="en-GB" sz="3200" i="1" dirty="0">
                  <a:solidFill>
                    <a:schemeClr val="bg1"/>
                  </a:solidFill>
                  <a:latin typeface="Arial" panose="020B0604020202020204" pitchFamily="34" charset="0"/>
                  <a:cs typeface="Arial" panose="020B0604020202020204" pitchFamily="34" charset="0"/>
                </a:rPr>
                <a:t>Shigella</a:t>
              </a:r>
              <a:r>
                <a:rPr lang="en-GB" sz="3200" dirty="0">
                  <a:solidFill>
                    <a:schemeClr val="bg1"/>
                  </a:solidFill>
                  <a:latin typeface="Arial" panose="020B0604020202020204" pitchFamily="34" charset="0"/>
                  <a:cs typeface="Arial" panose="020B0604020202020204" pitchFamily="34" charset="0"/>
                </a:rPr>
                <a:t> spp. reported to SGSS and GDW by year and quarter, and the proportion of diagnoses that are extensively-drug resistant (XDR), England: Quarter 1 2017 to Quarter 4 2023</a:t>
              </a:r>
            </a:p>
          </p:txBody>
        </p:sp>
      </p:grpSp>
      <p:grpSp>
        <p:nvGrpSpPr>
          <p:cNvPr id="35" name="Group 34">
            <a:extLst>
              <a:ext uri="{FF2B5EF4-FFF2-40B4-BE49-F238E27FC236}">
                <a16:creationId xmlns:a16="http://schemas.microsoft.com/office/drawing/2014/main" id="{C634B4F3-A78C-43F0-96F0-8BEBAA6C306D}"/>
              </a:ext>
            </a:extLst>
          </p:cNvPr>
          <p:cNvGrpSpPr/>
          <p:nvPr/>
        </p:nvGrpSpPr>
        <p:grpSpPr>
          <a:xfrm>
            <a:off x="419784" y="32335054"/>
            <a:ext cx="20116696" cy="8130439"/>
            <a:chOff x="860053" y="2382125"/>
            <a:chExt cx="15419898" cy="8402827"/>
          </a:xfrm>
        </p:grpSpPr>
        <p:grpSp>
          <p:nvGrpSpPr>
            <p:cNvPr id="36" name="Group 35">
              <a:extLst>
                <a:ext uri="{FF2B5EF4-FFF2-40B4-BE49-F238E27FC236}">
                  <a16:creationId xmlns:a16="http://schemas.microsoft.com/office/drawing/2014/main" id="{B2F94D4E-496D-4DEA-96E8-492CD17B7914}"/>
                </a:ext>
              </a:extLst>
            </p:cNvPr>
            <p:cNvGrpSpPr/>
            <p:nvPr/>
          </p:nvGrpSpPr>
          <p:grpSpPr>
            <a:xfrm>
              <a:off x="860053" y="2382125"/>
              <a:ext cx="15419898" cy="1550914"/>
              <a:chOff x="348294" y="2382705"/>
              <a:chExt cx="15419898" cy="1550914"/>
            </a:xfrm>
          </p:grpSpPr>
          <p:sp>
            <p:nvSpPr>
              <p:cNvPr id="38" name="TextBox 37">
                <a:extLst>
                  <a:ext uri="{FF2B5EF4-FFF2-40B4-BE49-F238E27FC236}">
                    <a16:creationId xmlns:a16="http://schemas.microsoft.com/office/drawing/2014/main" id="{4C9C0E0D-2229-4E51-A1FF-10942D23C51B}"/>
                  </a:ext>
                </a:extLst>
              </p:cNvPr>
              <p:cNvSpPr txBox="1"/>
              <p:nvPr/>
            </p:nvSpPr>
            <p:spPr>
              <a:xfrm>
                <a:off x="348295" y="2382705"/>
                <a:ext cx="15419897" cy="1550914"/>
              </a:xfrm>
              <a:prstGeom prst="rect">
                <a:avLst/>
              </a:prstGeom>
              <a:solidFill>
                <a:srgbClr val="007C91"/>
              </a:solidFill>
            </p:spPr>
            <p:txBody>
              <a:bodyPr wrap="square" rtlCol="0">
                <a:spAutoFit/>
              </a:bodyPr>
              <a:lstStyle/>
              <a:p>
                <a:endParaRPr lang="en-GB" dirty="0"/>
              </a:p>
            </p:txBody>
          </p:sp>
          <p:sp>
            <p:nvSpPr>
              <p:cNvPr id="39" name="TextBox 38">
                <a:extLst>
                  <a:ext uri="{FF2B5EF4-FFF2-40B4-BE49-F238E27FC236}">
                    <a16:creationId xmlns:a16="http://schemas.microsoft.com/office/drawing/2014/main" id="{B79D2F79-7A3D-4C33-8C60-6CC75D27E9A2}"/>
                  </a:ext>
                </a:extLst>
              </p:cNvPr>
              <p:cNvSpPr txBox="1"/>
              <p:nvPr/>
            </p:nvSpPr>
            <p:spPr>
              <a:xfrm>
                <a:off x="348294" y="2652386"/>
                <a:ext cx="15419896" cy="1049690"/>
              </a:xfrm>
              <a:prstGeom prst="rect">
                <a:avLst/>
              </a:prstGeom>
              <a:noFill/>
            </p:spPr>
            <p:txBody>
              <a:bodyPr wrap="square" rtlCol="0">
                <a:spAutoFit/>
              </a:bodyPr>
              <a:lstStyle/>
              <a:p>
                <a:pPr algn="ctr"/>
                <a:r>
                  <a:rPr lang="en-GB" sz="6000" b="1" dirty="0">
                    <a:solidFill>
                      <a:schemeClr val="bg1"/>
                    </a:solidFill>
                    <a:latin typeface="Arial" panose="020B0604020202020204" pitchFamily="34" charset="0"/>
                    <a:cs typeface="Arial" panose="020B0604020202020204" pitchFamily="34" charset="0"/>
                  </a:rPr>
                  <a:t>3. Results</a:t>
                </a:r>
              </a:p>
            </p:txBody>
          </p:sp>
        </p:grpSp>
        <p:sp>
          <p:nvSpPr>
            <p:cNvPr id="37" name="TextBox 36">
              <a:extLst>
                <a:ext uri="{FF2B5EF4-FFF2-40B4-BE49-F238E27FC236}">
                  <a16:creationId xmlns:a16="http://schemas.microsoft.com/office/drawing/2014/main" id="{6C22C409-0E28-473B-981E-D81CCB6E13FB}"/>
                </a:ext>
              </a:extLst>
            </p:cNvPr>
            <p:cNvSpPr txBox="1"/>
            <p:nvPr/>
          </p:nvSpPr>
          <p:spPr>
            <a:xfrm>
              <a:off x="877765" y="4200535"/>
              <a:ext cx="15402186" cy="6584417"/>
            </a:xfrm>
            <a:prstGeom prst="rect">
              <a:avLst/>
            </a:prstGeom>
            <a:solidFill>
              <a:schemeClr val="bg1"/>
            </a:solidFill>
            <a:ln w="57150">
              <a:noFill/>
            </a:ln>
          </p:spPr>
          <p:txBody>
            <a:bodyPr wrap="square" rtlCol="0">
              <a:spAutoFit/>
            </a:bodyPr>
            <a:lstStyle/>
            <a:p>
              <a:pPr marL="457200" indent="-457200">
                <a:buFont typeface="Wingdings" panose="05000000000000000000" pitchFamily="2" charset="2"/>
                <a:buChar char="§"/>
              </a:pP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diagnoses were increasing prior to the emergence of COVID-19 in 2020, which led to a decline in reported diagnoses of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Following the removal of COVID-19 restrictions in Q3 2021,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diagnoses rebounded rapidly to exceed pre-pandemic levels (Figure 1).</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Alongside this increase in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diagnoses overall, the proportion of isolates which are XDR has doubled, from 15% in 2017 to 32% in 2023, representing 549 cases of XDR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in 2023. </a:t>
              </a:r>
            </a:p>
            <a:p>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The increase in XDR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has </a:t>
              </a:r>
              <a:r>
                <a:rPr lang="en-GB" sz="3400">
                  <a:latin typeface="Arial" panose="020B0604020202020204" pitchFamily="34" charset="0"/>
                  <a:cs typeface="Arial" panose="020B0604020202020204" pitchFamily="34" charset="0"/>
                </a:rPr>
                <a:t>been seen </a:t>
              </a:r>
              <a:r>
                <a:rPr lang="en-GB" sz="3400" dirty="0">
                  <a:latin typeface="Arial" panose="020B0604020202020204" pitchFamily="34" charset="0"/>
                  <a:cs typeface="Arial" panose="020B0604020202020204" pitchFamily="34" charset="0"/>
                </a:rPr>
                <a:t>among adults and children, males and females, and those who have and have not recently travelled (Figure 2a-c). </a:t>
              </a:r>
            </a:p>
          </p:txBody>
        </p:sp>
      </p:grpSp>
      <p:grpSp>
        <p:nvGrpSpPr>
          <p:cNvPr id="45" name="Group 44">
            <a:extLst>
              <a:ext uri="{FF2B5EF4-FFF2-40B4-BE49-F238E27FC236}">
                <a16:creationId xmlns:a16="http://schemas.microsoft.com/office/drawing/2014/main" id="{7DB28D89-032D-48B6-B1AC-AD9C8C828CFB}"/>
              </a:ext>
            </a:extLst>
          </p:cNvPr>
          <p:cNvGrpSpPr/>
          <p:nvPr/>
        </p:nvGrpSpPr>
        <p:grpSpPr>
          <a:xfrm>
            <a:off x="20915897" y="32325697"/>
            <a:ext cx="8970344" cy="7616576"/>
            <a:chOff x="1833734" y="2322716"/>
            <a:chExt cx="13199522" cy="7871748"/>
          </a:xfrm>
        </p:grpSpPr>
        <p:grpSp>
          <p:nvGrpSpPr>
            <p:cNvPr id="46" name="Group 45">
              <a:extLst>
                <a:ext uri="{FF2B5EF4-FFF2-40B4-BE49-F238E27FC236}">
                  <a16:creationId xmlns:a16="http://schemas.microsoft.com/office/drawing/2014/main" id="{E42C9921-42D4-4926-B339-AC6A30D040D0}"/>
                </a:ext>
              </a:extLst>
            </p:cNvPr>
            <p:cNvGrpSpPr/>
            <p:nvPr/>
          </p:nvGrpSpPr>
          <p:grpSpPr>
            <a:xfrm>
              <a:off x="1833734" y="2322716"/>
              <a:ext cx="13199522" cy="1550914"/>
              <a:chOff x="1321975" y="2323296"/>
              <a:chExt cx="13199522" cy="1550914"/>
            </a:xfrm>
          </p:grpSpPr>
          <p:sp>
            <p:nvSpPr>
              <p:cNvPr id="48" name="TextBox 47">
                <a:extLst>
                  <a:ext uri="{FF2B5EF4-FFF2-40B4-BE49-F238E27FC236}">
                    <a16:creationId xmlns:a16="http://schemas.microsoft.com/office/drawing/2014/main" id="{05F032B7-A661-4E3C-8B7E-E8CF02A857E6}"/>
                  </a:ext>
                </a:extLst>
              </p:cNvPr>
              <p:cNvSpPr txBox="1"/>
              <p:nvPr/>
            </p:nvSpPr>
            <p:spPr>
              <a:xfrm>
                <a:off x="1321975" y="2323296"/>
                <a:ext cx="13199522" cy="1550914"/>
              </a:xfrm>
              <a:prstGeom prst="rect">
                <a:avLst/>
              </a:prstGeom>
              <a:solidFill>
                <a:srgbClr val="007C91"/>
              </a:solidFill>
            </p:spPr>
            <p:txBody>
              <a:bodyPr wrap="square" rtlCol="0">
                <a:spAutoFit/>
              </a:bodyPr>
              <a:lstStyle/>
              <a:p>
                <a:endParaRPr lang="en-GB" dirty="0"/>
              </a:p>
            </p:txBody>
          </p:sp>
          <p:sp>
            <p:nvSpPr>
              <p:cNvPr id="49" name="TextBox 48">
                <a:extLst>
                  <a:ext uri="{FF2B5EF4-FFF2-40B4-BE49-F238E27FC236}">
                    <a16:creationId xmlns:a16="http://schemas.microsoft.com/office/drawing/2014/main" id="{0215A2D6-51AC-4A01-81FD-97C5D62A9622}"/>
                  </a:ext>
                </a:extLst>
              </p:cNvPr>
              <p:cNvSpPr txBox="1"/>
              <p:nvPr/>
            </p:nvSpPr>
            <p:spPr>
              <a:xfrm>
                <a:off x="1321975" y="2600462"/>
                <a:ext cx="13164485" cy="1049690"/>
              </a:xfrm>
              <a:prstGeom prst="rect">
                <a:avLst/>
              </a:prstGeom>
              <a:noFill/>
            </p:spPr>
            <p:txBody>
              <a:bodyPr wrap="square" rtlCol="0">
                <a:spAutoFit/>
              </a:bodyPr>
              <a:lstStyle/>
              <a:p>
                <a:pPr algn="ctr"/>
                <a:r>
                  <a:rPr lang="en-GB" sz="6000" b="1" dirty="0">
                    <a:solidFill>
                      <a:schemeClr val="bg1"/>
                    </a:solidFill>
                    <a:latin typeface="Arial" panose="020B0604020202020204" pitchFamily="34" charset="0"/>
                    <a:cs typeface="Arial" panose="020B0604020202020204" pitchFamily="34" charset="0"/>
                  </a:rPr>
                  <a:t>4. Conclusions</a:t>
                </a:r>
              </a:p>
            </p:txBody>
          </p:sp>
        </p:grpSp>
        <p:sp>
          <p:nvSpPr>
            <p:cNvPr id="47" name="TextBox 46">
              <a:extLst>
                <a:ext uri="{FF2B5EF4-FFF2-40B4-BE49-F238E27FC236}">
                  <a16:creationId xmlns:a16="http://schemas.microsoft.com/office/drawing/2014/main" id="{1EB43E44-C5C8-4D9B-9053-341E118743BB}"/>
                </a:ext>
              </a:extLst>
            </p:cNvPr>
            <p:cNvSpPr txBox="1"/>
            <p:nvPr/>
          </p:nvSpPr>
          <p:spPr>
            <a:xfrm>
              <a:off x="1833734" y="4150796"/>
              <a:ext cx="13029997" cy="6043668"/>
            </a:xfrm>
            <a:prstGeom prst="rect">
              <a:avLst/>
            </a:prstGeom>
            <a:solidFill>
              <a:schemeClr val="bg1"/>
            </a:solidFill>
            <a:ln w="57150">
              <a:noFill/>
            </a:ln>
          </p:spPr>
          <p:txBody>
            <a:bodyPr wrap="square" rtlCol="0">
              <a:spAutoFit/>
            </a:bodyPr>
            <a:lstStyle/>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The post-COVID rebound of </a:t>
              </a:r>
              <a:r>
                <a:rPr lang="en-GB" sz="3400" i="1" dirty="0">
                  <a:latin typeface="Arial" panose="020B0604020202020204" pitchFamily="34" charset="0"/>
                  <a:cs typeface="Arial" panose="020B0604020202020204" pitchFamily="34" charset="0"/>
                </a:rPr>
                <a:t>Shigella </a:t>
              </a:r>
              <a:r>
                <a:rPr lang="en-GB" sz="3400" dirty="0">
                  <a:latin typeface="Arial" panose="020B0604020202020204" pitchFamily="34" charset="0"/>
                  <a:cs typeface="Arial" panose="020B0604020202020204" pitchFamily="34" charset="0"/>
                </a:rPr>
                <a:t>spp</a:t>
              </a:r>
              <a:r>
                <a:rPr lang="en-GB" sz="3400" i="1" dirty="0">
                  <a:latin typeface="Arial" panose="020B0604020202020204" pitchFamily="34" charset="0"/>
                  <a:cs typeface="Arial" panose="020B0604020202020204" pitchFamily="34" charset="0"/>
                </a:rPr>
                <a:t>.</a:t>
              </a:r>
              <a:r>
                <a:rPr lang="en-GB" sz="3400" dirty="0">
                  <a:latin typeface="Arial" panose="020B0604020202020204" pitchFamily="34" charset="0"/>
                  <a:cs typeface="Arial" panose="020B0604020202020204" pitchFamily="34" charset="0"/>
                </a:rPr>
                <a:t>, coupled with the increasing frequency of XDR infections, highlights the importance of AMR surveillance. </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Further understanding of the factors that drive incidence and transmission within population groups, and the intersection between travel and sexual transmission is needed to implement intervention strategies. </a:t>
              </a:r>
            </a:p>
          </p:txBody>
        </p:sp>
      </p:grpSp>
      <p:sp>
        <p:nvSpPr>
          <p:cNvPr id="5" name="AutoShape 2" descr="shigella">
            <a:extLst>
              <a:ext uri="{FF2B5EF4-FFF2-40B4-BE49-F238E27FC236}">
                <a16:creationId xmlns:a16="http://schemas.microsoft.com/office/drawing/2014/main" id="{EFA635F7-962F-4E90-A603-5929502B6328}"/>
              </a:ext>
            </a:extLst>
          </p:cNvPr>
          <p:cNvSpPr>
            <a:spLocks noChangeAspect="1" noChangeArrowheads="1"/>
          </p:cNvSpPr>
          <p:nvPr/>
        </p:nvSpPr>
        <p:spPr bwMode="auto">
          <a:xfrm>
            <a:off x="14984413" y="21248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 name="Picture 40" descr="UK Health Security Agency logo">
            <a:extLst>
              <a:ext uri="{FF2B5EF4-FFF2-40B4-BE49-F238E27FC236}">
                <a16:creationId xmlns:a16="http://schemas.microsoft.com/office/drawing/2014/main" id="{089ABFC6-1374-446D-AFAE-DAD62F0F786B}"/>
              </a:ext>
              <a:ext uri="{C183D7F6-B498-43B3-948B-1728B52AA6E4}">
                <adec:decorative xmlns:adec="http://schemas.microsoft.com/office/drawing/2017/decorative" val="0"/>
              </a:ext>
            </a:extLst>
          </p:cNvPr>
          <p:cNvPicPr/>
          <p:nvPr/>
        </p:nvPicPr>
        <p:blipFill>
          <a:blip r:embed="rId2"/>
          <a:stretch>
            <a:fillRect/>
          </a:stretch>
        </p:blipFill>
        <p:spPr>
          <a:xfrm>
            <a:off x="264589" y="132800"/>
            <a:ext cx="3545896" cy="3380375"/>
          </a:xfrm>
          <a:prstGeom prst="rect">
            <a:avLst/>
          </a:prstGeom>
        </p:spPr>
      </p:pic>
      <p:grpSp>
        <p:nvGrpSpPr>
          <p:cNvPr id="18" name="Group 17">
            <a:extLst>
              <a:ext uri="{FF2B5EF4-FFF2-40B4-BE49-F238E27FC236}">
                <a16:creationId xmlns:a16="http://schemas.microsoft.com/office/drawing/2014/main" id="{FF731EF7-F01F-BC77-771C-7E801222B51F}"/>
              </a:ext>
            </a:extLst>
          </p:cNvPr>
          <p:cNvGrpSpPr/>
          <p:nvPr/>
        </p:nvGrpSpPr>
        <p:grpSpPr>
          <a:xfrm>
            <a:off x="15507678" y="4551430"/>
            <a:ext cx="14378564" cy="9035274"/>
            <a:chOff x="1779201" y="2391700"/>
            <a:chExt cx="13449718" cy="7355722"/>
          </a:xfrm>
        </p:grpSpPr>
        <p:grpSp>
          <p:nvGrpSpPr>
            <p:cNvPr id="19" name="Group 18">
              <a:extLst>
                <a:ext uri="{FF2B5EF4-FFF2-40B4-BE49-F238E27FC236}">
                  <a16:creationId xmlns:a16="http://schemas.microsoft.com/office/drawing/2014/main" id="{2BAE54D7-36F4-40F6-BEDD-E35070DEF7EE}"/>
                </a:ext>
              </a:extLst>
            </p:cNvPr>
            <p:cNvGrpSpPr/>
            <p:nvPr/>
          </p:nvGrpSpPr>
          <p:grpSpPr>
            <a:xfrm>
              <a:off x="1808021" y="2391700"/>
              <a:ext cx="13420898" cy="1550914"/>
              <a:chOff x="1296262" y="2392280"/>
              <a:chExt cx="13420898" cy="1550914"/>
            </a:xfrm>
          </p:grpSpPr>
          <p:sp>
            <p:nvSpPr>
              <p:cNvPr id="30" name="TextBox 29">
                <a:extLst>
                  <a:ext uri="{FF2B5EF4-FFF2-40B4-BE49-F238E27FC236}">
                    <a16:creationId xmlns:a16="http://schemas.microsoft.com/office/drawing/2014/main" id="{FE8F1816-5A0B-81D2-1EC4-6B0CA4DD680A}"/>
                  </a:ext>
                </a:extLst>
              </p:cNvPr>
              <p:cNvSpPr txBox="1"/>
              <p:nvPr/>
            </p:nvSpPr>
            <p:spPr>
              <a:xfrm>
                <a:off x="1296262" y="2392280"/>
                <a:ext cx="13420898" cy="1550914"/>
              </a:xfrm>
              <a:prstGeom prst="rect">
                <a:avLst/>
              </a:prstGeom>
              <a:solidFill>
                <a:srgbClr val="007C91"/>
              </a:solidFill>
            </p:spPr>
            <p:txBody>
              <a:bodyPr wrap="square" rtlCol="0">
                <a:spAutoFit/>
              </a:bodyPr>
              <a:lstStyle/>
              <a:p>
                <a:endParaRPr lang="en-GB" dirty="0"/>
              </a:p>
            </p:txBody>
          </p:sp>
          <p:sp>
            <p:nvSpPr>
              <p:cNvPr id="31" name="TextBox 30">
                <a:extLst>
                  <a:ext uri="{FF2B5EF4-FFF2-40B4-BE49-F238E27FC236}">
                    <a16:creationId xmlns:a16="http://schemas.microsoft.com/office/drawing/2014/main" id="{F62A1639-7527-66C0-B9BA-DE545BD10A79}"/>
                  </a:ext>
                </a:extLst>
              </p:cNvPr>
              <p:cNvSpPr txBox="1"/>
              <p:nvPr/>
            </p:nvSpPr>
            <p:spPr>
              <a:xfrm>
                <a:off x="1383790" y="2620931"/>
                <a:ext cx="13304550" cy="826863"/>
              </a:xfrm>
              <a:prstGeom prst="rect">
                <a:avLst/>
              </a:prstGeom>
              <a:noFill/>
            </p:spPr>
            <p:txBody>
              <a:bodyPr wrap="square" rtlCol="0">
                <a:spAutoFit/>
              </a:bodyPr>
              <a:lstStyle/>
              <a:p>
                <a:pPr algn="ctr"/>
                <a:r>
                  <a:rPr lang="en-GB" sz="6000" b="1" dirty="0">
                    <a:solidFill>
                      <a:schemeClr val="bg1"/>
                    </a:solidFill>
                    <a:latin typeface="Arial" panose="020B0604020202020204" pitchFamily="34" charset="0"/>
                    <a:cs typeface="Arial" panose="020B0604020202020204" pitchFamily="34" charset="0"/>
                  </a:rPr>
                  <a:t>2. Methods</a:t>
                </a:r>
              </a:p>
            </p:txBody>
          </p:sp>
        </p:grpSp>
        <p:sp>
          <p:nvSpPr>
            <p:cNvPr id="20" name="TextBox 19">
              <a:extLst>
                <a:ext uri="{FF2B5EF4-FFF2-40B4-BE49-F238E27FC236}">
                  <a16:creationId xmlns:a16="http://schemas.microsoft.com/office/drawing/2014/main" id="{5B463E1E-826B-03E4-ACFB-98547D94DBBC}"/>
                </a:ext>
              </a:extLst>
            </p:cNvPr>
            <p:cNvSpPr txBox="1"/>
            <p:nvPr/>
          </p:nvSpPr>
          <p:spPr>
            <a:xfrm>
              <a:off x="1779201" y="4134777"/>
              <a:ext cx="13420896" cy="5612645"/>
            </a:xfrm>
            <a:prstGeom prst="rect">
              <a:avLst/>
            </a:prstGeom>
            <a:solidFill>
              <a:schemeClr val="bg1"/>
            </a:solidFill>
            <a:ln w="57150">
              <a:noFill/>
            </a:ln>
          </p:spPr>
          <p:txBody>
            <a:bodyPr wrap="square" rtlCol="0">
              <a:spAutoFit/>
            </a:bodyPr>
            <a:lstStyle/>
            <a:p>
              <a:pPr marL="457200" indent="-457200">
                <a:buFont typeface="Wingdings" panose="05000000000000000000" pitchFamily="2" charset="2"/>
                <a:buChar char="§"/>
              </a:pPr>
              <a:endParaRPr lang="en-GB" sz="3400" i="1"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UKHSA Second Generation Surveillance System (SGSS). Diagnoses of </a:t>
              </a:r>
              <a:r>
                <a:rPr lang="en-GB" sz="3400" i="1" dirty="0">
                  <a:latin typeface="Arial" panose="020B0604020202020204" pitchFamily="34" charset="0"/>
                  <a:cs typeface="Arial" panose="020B0604020202020204" pitchFamily="34" charset="0"/>
                </a:rPr>
                <a:t>Shigella</a:t>
              </a:r>
              <a:r>
                <a:rPr lang="en-GB" sz="3400" dirty="0">
                  <a:latin typeface="Arial" panose="020B0604020202020204" pitchFamily="34" charset="0"/>
                  <a:cs typeface="Arial" panose="020B0604020202020204" pitchFamily="34" charset="0"/>
                </a:rPr>
                <a:t> spp. reported from laboratories between January 2017 and December 2023 were included.</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UKHSA Gastrointestinal Data Warehouse (GDW). Antimicrobial resistance (AMR) data was available from isolates sent to the UKHSA for whole genome sequencing (approximately two thirds of the total) and was determined by the presence of resistance determinants known to confer phenotypic resistance. </a:t>
              </a:r>
            </a:p>
            <a:p>
              <a:pPr marL="457200" indent="-457200">
                <a:buFont typeface="Wingdings" panose="05000000000000000000" pitchFamily="2" charset="2"/>
                <a:buChar char="§"/>
              </a:pPr>
              <a:endParaRPr lang="en-GB" sz="34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3400" dirty="0">
                  <a:latin typeface="Arial" panose="020B0604020202020204" pitchFamily="34" charset="0"/>
                  <a:cs typeface="Arial" panose="020B0604020202020204" pitchFamily="34" charset="0"/>
                </a:rPr>
                <a:t>Extensively-drug resistant (XDR) is defined as non-susceptibility to at least one agent in </a:t>
              </a:r>
              <a:r>
                <a:rPr lang="en-GB" sz="3400" u="sng" dirty="0">
                  <a:latin typeface="Arial" panose="020B0604020202020204" pitchFamily="34" charset="0"/>
                  <a:cs typeface="Arial" panose="020B0604020202020204" pitchFamily="34" charset="0"/>
                </a:rPr>
                <a:t>all but</a:t>
              </a:r>
              <a:r>
                <a:rPr lang="en-GB" sz="3400" dirty="0">
                  <a:latin typeface="Arial" panose="020B0604020202020204" pitchFamily="34" charset="0"/>
                  <a:cs typeface="Arial" panose="020B0604020202020204" pitchFamily="34" charset="0"/>
                </a:rPr>
                <a:t> two or fewer antimicrobial categories. </a:t>
              </a:r>
            </a:p>
          </p:txBody>
        </p:sp>
      </p:grpSp>
      <p:grpSp>
        <p:nvGrpSpPr>
          <p:cNvPr id="42" name="Group 41">
            <a:extLst>
              <a:ext uri="{FF2B5EF4-FFF2-40B4-BE49-F238E27FC236}">
                <a16:creationId xmlns:a16="http://schemas.microsoft.com/office/drawing/2014/main" id="{EB3911E9-6D32-0CAD-3BE7-5F901578E8EB}"/>
              </a:ext>
            </a:extLst>
          </p:cNvPr>
          <p:cNvGrpSpPr/>
          <p:nvPr/>
        </p:nvGrpSpPr>
        <p:grpSpPr>
          <a:xfrm>
            <a:off x="419784" y="23892277"/>
            <a:ext cx="29466457" cy="1500639"/>
            <a:chOff x="3060441" y="26617708"/>
            <a:chExt cx="24462000" cy="1940404"/>
          </a:xfrm>
        </p:grpSpPr>
        <p:sp>
          <p:nvSpPr>
            <p:cNvPr id="43" name="TextBox 42">
              <a:extLst>
                <a:ext uri="{FF2B5EF4-FFF2-40B4-BE49-F238E27FC236}">
                  <a16:creationId xmlns:a16="http://schemas.microsoft.com/office/drawing/2014/main" id="{5FA79B11-2C1E-8F67-9D88-E2245959F894}"/>
                </a:ext>
              </a:extLst>
            </p:cNvPr>
            <p:cNvSpPr txBox="1"/>
            <p:nvPr/>
          </p:nvSpPr>
          <p:spPr>
            <a:xfrm>
              <a:off x="3060441" y="26617708"/>
              <a:ext cx="24462000" cy="1940404"/>
            </a:xfrm>
            <a:prstGeom prst="rect">
              <a:avLst/>
            </a:prstGeom>
            <a:solidFill>
              <a:srgbClr val="007C91"/>
            </a:solidFill>
            <a:ln>
              <a:solidFill>
                <a:srgbClr val="007C91"/>
              </a:solidFill>
            </a:ln>
          </p:spPr>
          <p:txBody>
            <a:bodyPr wrap="square" rtlCol="0">
              <a:spAutoFit/>
            </a:bodyPr>
            <a:lstStyle/>
            <a:p>
              <a:endParaRPr lang="en-GB" dirty="0"/>
            </a:p>
          </p:txBody>
        </p:sp>
        <p:sp>
          <p:nvSpPr>
            <p:cNvPr id="44" name="TextBox 43">
              <a:extLst>
                <a:ext uri="{FF2B5EF4-FFF2-40B4-BE49-F238E27FC236}">
                  <a16:creationId xmlns:a16="http://schemas.microsoft.com/office/drawing/2014/main" id="{C362707A-3B11-DCCD-D9AE-BEC4B1852B17}"/>
                </a:ext>
              </a:extLst>
            </p:cNvPr>
            <p:cNvSpPr txBox="1"/>
            <p:nvPr/>
          </p:nvSpPr>
          <p:spPr>
            <a:xfrm>
              <a:off x="3216646" y="26850839"/>
              <a:ext cx="23869659" cy="1392899"/>
            </a:xfrm>
            <a:prstGeom prst="rect">
              <a:avLst/>
            </a:prstGeom>
            <a:noFill/>
          </p:spPr>
          <p:txBody>
            <a:bodyPr wrap="square" rtlCol="0">
              <a:spAutoFit/>
            </a:bodyPr>
            <a:lstStyle/>
            <a:p>
              <a:r>
                <a:rPr lang="en-GB" sz="3200" dirty="0">
                  <a:solidFill>
                    <a:schemeClr val="bg1"/>
                  </a:solidFill>
                  <a:latin typeface="Arial" panose="020B0604020202020204" pitchFamily="34" charset="0"/>
                  <a:cs typeface="Arial" panose="020B0604020202020204" pitchFamily="34" charset="0"/>
                </a:rPr>
                <a:t>Figure 2a-c: Number of extensively-drug resistant </a:t>
              </a:r>
              <a:r>
                <a:rPr lang="en-GB" sz="3200" i="1" dirty="0">
                  <a:solidFill>
                    <a:schemeClr val="bg1"/>
                  </a:solidFill>
                  <a:latin typeface="Arial" panose="020B0604020202020204" pitchFamily="34" charset="0"/>
                  <a:cs typeface="Arial" panose="020B0604020202020204" pitchFamily="34" charset="0"/>
                </a:rPr>
                <a:t>Shigella</a:t>
              </a:r>
              <a:r>
                <a:rPr lang="en-GB" sz="3200" dirty="0">
                  <a:solidFill>
                    <a:schemeClr val="bg1"/>
                  </a:solidFill>
                  <a:latin typeface="Arial" panose="020B0604020202020204" pitchFamily="34" charset="0"/>
                  <a:cs typeface="Arial" panose="020B0604020202020204" pitchFamily="34" charset="0"/>
                </a:rPr>
                <a:t> spp. diagnoses by year and quarter among (a) adults and children, (b) males and females, and (c) those with a recent history of travel and those that have not, England: Quarter 1 2017 to Quarter 4 2023</a:t>
              </a:r>
            </a:p>
          </p:txBody>
        </p:sp>
      </p:grpSp>
      <p:graphicFrame>
        <p:nvGraphicFramePr>
          <p:cNvPr id="52" name="Chart 51">
            <a:extLst>
              <a:ext uri="{FF2B5EF4-FFF2-40B4-BE49-F238E27FC236}">
                <a16:creationId xmlns:a16="http://schemas.microsoft.com/office/drawing/2014/main" id="{9159E7A8-E906-DADF-B81A-7DB32452C0EF}"/>
              </a:ext>
            </a:extLst>
          </p:cNvPr>
          <p:cNvGraphicFramePr>
            <a:graphicFrameLocks/>
          </p:cNvGraphicFramePr>
          <p:nvPr>
            <p:extLst>
              <p:ext uri="{D42A27DB-BD31-4B8C-83A1-F6EECF244321}">
                <p14:modId xmlns:p14="http://schemas.microsoft.com/office/powerpoint/2010/main" val="1741033485"/>
              </p:ext>
            </p:extLst>
          </p:nvPr>
        </p:nvGraphicFramePr>
        <p:xfrm>
          <a:off x="264589" y="25676476"/>
          <a:ext cx="9688011" cy="63624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3" name="Chart 52">
            <a:extLst>
              <a:ext uri="{FF2B5EF4-FFF2-40B4-BE49-F238E27FC236}">
                <a16:creationId xmlns:a16="http://schemas.microsoft.com/office/drawing/2014/main" id="{E6906CD2-5374-44C3-9E0D-7D94BC78C699}"/>
              </a:ext>
            </a:extLst>
          </p:cNvPr>
          <p:cNvGraphicFramePr>
            <a:graphicFrameLocks/>
          </p:cNvGraphicFramePr>
          <p:nvPr>
            <p:extLst>
              <p:ext uri="{D42A27DB-BD31-4B8C-83A1-F6EECF244321}">
                <p14:modId xmlns:p14="http://schemas.microsoft.com/office/powerpoint/2010/main" val="225753670"/>
              </p:ext>
            </p:extLst>
          </p:nvPr>
        </p:nvGraphicFramePr>
        <p:xfrm>
          <a:off x="10094616" y="25717224"/>
          <a:ext cx="9688011" cy="62935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4" name="Chart 53">
            <a:extLst>
              <a:ext uri="{FF2B5EF4-FFF2-40B4-BE49-F238E27FC236}">
                <a16:creationId xmlns:a16="http://schemas.microsoft.com/office/drawing/2014/main" id="{012AD44D-335F-4D9D-B247-EF5E5970B6DF}"/>
              </a:ext>
            </a:extLst>
          </p:cNvPr>
          <p:cNvGraphicFramePr>
            <a:graphicFrameLocks/>
          </p:cNvGraphicFramePr>
          <p:nvPr>
            <p:extLst>
              <p:ext uri="{D42A27DB-BD31-4B8C-83A1-F6EECF244321}">
                <p14:modId xmlns:p14="http://schemas.microsoft.com/office/powerpoint/2010/main" val="1666880425"/>
              </p:ext>
            </p:extLst>
          </p:nvPr>
        </p:nvGraphicFramePr>
        <p:xfrm>
          <a:off x="19950489" y="25719625"/>
          <a:ext cx="9935752" cy="6250373"/>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EE41D867-CBA7-948A-F95E-FCD2A42331FC}"/>
              </a:ext>
            </a:extLst>
          </p:cNvPr>
          <p:cNvSpPr txBox="1"/>
          <p:nvPr/>
        </p:nvSpPr>
        <p:spPr>
          <a:xfrm>
            <a:off x="122573" y="25583324"/>
            <a:ext cx="659219" cy="523220"/>
          </a:xfrm>
          <a:prstGeom prst="rect">
            <a:avLst/>
          </a:prstGeom>
          <a:noFill/>
        </p:spPr>
        <p:txBody>
          <a:bodyPr wrap="square" rtlCol="0">
            <a:spAutoFit/>
          </a:bodyPr>
          <a:lstStyle/>
          <a:p>
            <a:r>
              <a:rPr lang="en-GB" sz="2800" dirty="0"/>
              <a:t>(a)</a:t>
            </a:r>
          </a:p>
        </p:txBody>
      </p:sp>
      <p:sp>
        <p:nvSpPr>
          <p:cNvPr id="8" name="TextBox 7">
            <a:extLst>
              <a:ext uri="{FF2B5EF4-FFF2-40B4-BE49-F238E27FC236}">
                <a16:creationId xmlns:a16="http://schemas.microsoft.com/office/drawing/2014/main" id="{8A70E792-F786-7AD9-5BEA-EA9AE93E26DA}"/>
              </a:ext>
            </a:extLst>
          </p:cNvPr>
          <p:cNvSpPr txBox="1"/>
          <p:nvPr/>
        </p:nvSpPr>
        <p:spPr>
          <a:xfrm>
            <a:off x="9995114" y="25583324"/>
            <a:ext cx="659219" cy="523220"/>
          </a:xfrm>
          <a:prstGeom prst="rect">
            <a:avLst/>
          </a:prstGeom>
          <a:noFill/>
        </p:spPr>
        <p:txBody>
          <a:bodyPr wrap="square" rtlCol="0">
            <a:spAutoFit/>
          </a:bodyPr>
          <a:lstStyle/>
          <a:p>
            <a:r>
              <a:rPr lang="en-GB" sz="2800" dirty="0"/>
              <a:t>(b)</a:t>
            </a:r>
          </a:p>
        </p:txBody>
      </p:sp>
      <p:sp>
        <p:nvSpPr>
          <p:cNvPr id="10" name="TextBox 9">
            <a:extLst>
              <a:ext uri="{FF2B5EF4-FFF2-40B4-BE49-F238E27FC236}">
                <a16:creationId xmlns:a16="http://schemas.microsoft.com/office/drawing/2014/main" id="{523A96C4-D169-EDC9-B130-B998EA48C651}"/>
              </a:ext>
            </a:extLst>
          </p:cNvPr>
          <p:cNvSpPr txBox="1"/>
          <p:nvPr/>
        </p:nvSpPr>
        <p:spPr>
          <a:xfrm>
            <a:off x="19882129" y="25583324"/>
            <a:ext cx="659219" cy="523220"/>
          </a:xfrm>
          <a:prstGeom prst="rect">
            <a:avLst/>
          </a:prstGeom>
          <a:noFill/>
        </p:spPr>
        <p:txBody>
          <a:bodyPr wrap="square" rtlCol="0">
            <a:spAutoFit/>
          </a:bodyPr>
          <a:lstStyle/>
          <a:p>
            <a:r>
              <a:rPr lang="en-GB" sz="2800" dirty="0"/>
              <a:t>(c)</a:t>
            </a:r>
          </a:p>
        </p:txBody>
      </p:sp>
      <p:pic>
        <p:nvPicPr>
          <p:cNvPr id="25" name="Picture 24">
            <a:extLst>
              <a:ext uri="{FF2B5EF4-FFF2-40B4-BE49-F238E27FC236}">
                <a16:creationId xmlns:a16="http://schemas.microsoft.com/office/drawing/2014/main" id="{813C2AE9-66D3-FA70-2118-8B9A6C545EAA}"/>
              </a:ext>
            </a:extLst>
          </p:cNvPr>
          <p:cNvPicPr>
            <a:picLocks noChangeAspect="1"/>
          </p:cNvPicPr>
          <p:nvPr/>
        </p:nvPicPr>
        <p:blipFill>
          <a:blip r:embed="rId6"/>
          <a:stretch>
            <a:fillRect/>
          </a:stretch>
        </p:blipFill>
        <p:spPr>
          <a:xfrm>
            <a:off x="2459359" y="16336822"/>
            <a:ext cx="24677978" cy="7467568"/>
          </a:xfrm>
          <a:prstGeom prst="rect">
            <a:avLst/>
          </a:prstGeom>
        </p:spPr>
      </p:pic>
    </p:spTree>
    <p:extLst>
      <p:ext uri="{BB962C8B-B14F-4D97-AF65-F5344CB8AC3E}">
        <p14:creationId xmlns:p14="http://schemas.microsoft.com/office/powerpoint/2010/main" val="2679244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1620</TotalTime>
  <Words>611</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Thorley</dc:creator>
  <cp:lastModifiedBy>Hannah Charles</cp:lastModifiedBy>
  <cp:revision>109</cp:revision>
  <dcterms:created xsi:type="dcterms:W3CDTF">2022-02-16T16:45:45Z</dcterms:created>
  <dcterms:modified xsi:type="dcterms:W3CDTF">2024-02-22T08:54:39Z</dcterms:modified>
</cp:coreProperties>
</file>